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3176111"/>
            <a:ext cx="5875020" cy="833199"/>
          </a:xfrm>
          <a:prstGeom prst="rect">
            <a:avLst/>
          </a:prstGeom>
          <a:noFill/>
          <a:ln/>
        </p:spPr>
        <p:txBody>
          <a:bodyPr wrap="none" rtlCol="0" anchor="t"/>
          <a:lstStyle/>
          <a:p>
            <a:pPr indent="0" marL="0">
              <a:lnSpc>
                <a:spcPts val="6561"/>
              </a:lnSpc>
              <a:buNone/>
            </a:pPr>
            <a:r>
              <a:rPr lang="en-US" sz="5249" dirty="0">
                <a:solidFill>
                  <a:srgbClr val="EBCCBB"/>
                </a:solidFill>
                <a:latin typeface="Gelasio" pitchFamily="34" charset="0"/>
                <a:ea typeface="Gelasio" pitchFamily="34" charset="-122"/>
                <a:cs typeface="Gelasio" pitchFamily="34" charset="-120"/>
              </a:rPr>
              <a:t>BANKING SYSTEM</a:t>
            </a:r>
            <a:endParaRPr lang="en-US" sz="5249" dirty="0"/>
          </a:p>
        </p:txBody>
      </p:sp>
      <p:sp>
        <p:nvSpPr>
          <p:cNvPr id="6" name="Text 3"/>
          <p:cNvSpPr/>
          <p:nvPr/>
        </p:nvSpPr>
        <p:spPr>
          <a:xfrm>
            <a:off x="833199" y="4342567"/>
            <a:ext cx="7477601" cy="710803"/>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Discover the fascinating world of banking and learn about the different types of accounts and the rights and benefits they offer.</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3067883"/>
            <a:ext cx="4443889" cy="694373"/>
          </a:xfrm>
          <a:prstGeom prst="rect">
            <a:avLst/>
          </a:prstGeom>
          <a:noFill/>
          <a:ln/>
        </p:spPr>
        <p:txBody>
          <a:bodyPr wrap="none" rtlCol="0" anchor="t"/>
          <a:lstStyle/>
          <a:p>
            <a:pPr indent="0" marL="0">
              <a:lnSpc>
                <a:spcPts val="5468"/>
              </a:lnSpc>
              <a:buNone/>
            </a:pPr>
            <a:r>
              <a:rPr lang="en-US" sz="4374" dirty="0">
                <a:solidFill>
                  <a:srgbClr val="EBCCBB"/>
                </a:solidFill>
                <a:latin typeface="Gelasio" pitchFamily="34" charset="0"/>
                <a:ea typeface="Gelasio" pitchFamily="34" charset="-122"/>
                <a:cs typeface="Gelasio" pitchFamily="34" charset="-120"/>
              </a:rPr>
              <a:t>Conclusion</a:t>
            </a:r>
            <a:endParaRPr lang="en-US" sz="4374" dirty="0"/>
          </a:p>
        </p:txBody>
      </p:sp>
      <p:sp>
        <p:nvSpPr>
          <p:cNvPr id="6" name="Text 3"/>
          <p:cNvSpPr/>
          <p:nvPr/>
        </p:nvSpPr>
        <p:spPr>
          <a:xfrm>
            <a:off x="833199" y="4095512"/>
            <a:ext cx="7477601" cy="1066205"/>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Banking systems provide a vital backbone to personal and business finance. Understand your account options and exercise your rights to make the most of your banking experience.</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464342">
              <a:alpha val="80000"/>
            </a:srgbClr>
          </a:solidFill>
          <a:ln/>
        </p:spPr>
      </p:sp>
      <p:sp>
        <p:nvSpPr>
          <p:cNvPr id="6" name="Text 3"/>
          <p:cNvSpPr/>
          <p:nvPr/>
        </p:nvSpPr>
        <p:spPr>
          <a:xfrm>
            <a:off x="5093256" y="1254323"/>
            <a:ext cx="4443889" cy="694373"/>
          </a:xfrm>
          <a:prstGeom prst="rect">
            <a:avLst/>
          </a:prstGeom>
          <a:noFill/>
          <a:ln/>
        </p:spPr>
        <p:txBody>
          <a:bodyPr wrap="none" rtlCol="0" anchor="t"/>
          <a:lstStyle/>
          <a:p>
            <a:pPr algn="ctr" indent="0" marL="0">
              <a:lnSpc>
                <a:spcPts val="5468"/>
              </a:lnSpc>
              <a:buNone/>
            </a:pPr>
            <a:r>
              <a:rPr lang="en-US" sz="4374" dirty="0">
                <a:solidFill>
                  <a:srgbClr val="EBCCBB"/>
                </a:solidFill>
                <a:latin typeface="Gelasio" pitchFamily="34" charset="0"/>
                <a:ea typeface="Gelasio" pitchFamily="34" charset="-122"/>
                <a:cs typeface="Gelasio" pitchFamily="34" charset="-120"/>
              </a:rPr>
              <a:t>Banking System</a:t>
            </a:r>
            <a:endParaRPr lang="en-US" sz="4374" dirty="0"/>
          </a:p>
        </p:txBody>
      </p:sp>
      <p:sp>
        <p:nvSpPr>
          <p:cNvPr id="7" name="Text 4"/>
          <p:cNvSpPr/>
          <p:nvPr/>
        </p:nvSpPr>
        <p:spPr>
          <a:xfrm>
            <a:off x="2037993" y="2281952"/>
            <a:ext cx="10554414" cy="2221706"/>
          </a:xfrm>
          <a:prstGeom prst="rect">
            <a:avLst/>
          </a:prstGeom>
          <a:noFill/>
          <a:ln/>
        </p:spPr>
        <p:txBody>
          <a:bodyPr wrap="square" rtlCol="0" anchor="t"/>
          <a:lstStyle/>
          <a:p>
            <a:pPr indent="0" marL="0">
              <a:lnSpc>
                <a:spcPts val="3499"/>
              </a:lnSpc>
              <a:buNone/>
            </a:pPr>
            <a:r>
              <a:rPr lang="en-US" sz="2187" dirty="0">
                <a:solidFill>
                  <a:srgbClr val="C9C2C0"/>
                </a:solidFill>
                <a:latin typeface="Gelasio" pitchFamily="34" charset="0"/>
                <a:ea typeface="Gelasio" pitchFamily="34" charset="-122"/>
                <a:cs typeface="Gelasio" pitchFamily="34" charset="-120"/>
              </a:rPr>
              <a:t>The term "banking system" refers to the network of financial institutions, regulatory authorities, and other entities that work together to provide banking and financial services to individuals, businesses, and governments. The banking system plays a crucial    role   in   facilitating   economic   activities   by  managing  the  flow  of money, providing a secure environment for savings, and supporting financial transactions.</a:t>
            </a:r>
            <a:endParaRPr lang="en-US" sz="2187" dirty="0"/>
          </a:p>
        </p:txBody>
      </p:sp>
      <p:sp>
        <p:nvSpPr>
          <p:cNvPr id="8" name="Text 5"/>
          <p:cNvSpPr/>
          <p:nvPr/>
        </p:nvSpPr>
        <p:spPr>
          <a:xfrm>
            <a:off x="2037993" y="4753570"/>
            <a:ext cx="10554414" cy="2221706"/>
          </a:xfrm>
          <a:prstGeom prst="rect">
            <a:avLst/>
          </a:prstGeom>
          <a:noFill/>
          <a:ln/>
        </p:spPr>
        <p:txBody>
          <a:bodyPr wrap="square" rtlCol="0" anchor="t"/>
          <a:lstStyle/>
          <a:p>
            <a:pPr indent="0" marL="0">
              <a:lnSpc>
                <a:spcPts val="3499"/>
              </a:lnSpc>
              <a:buNone/>
            </a:pPr>
            <a:r>
              <a:rPr lang="en-US" sz="2187" dirty="0">
                <a:solidFill>
                  <a:srgbClr val="C9C2C0"/>
                </a:solidFill>
                <a:latin typeface="Gelasio" pitchFamily="34" charset="0"/>
                <a:ea typeface="Gelasio" pitchFamily="34" charset="-122"/>
                <a:cs typeface="Gelasio" pitchFamily="34" charset="-120"/>
              </a:rPr>
              <a:t>The banking system is interconnected, with various institutions working together to provide a comprehensive suite of financial services. The stability and efficiency of the banking system are crucial for economic growth and development. Regulatory oversight and risk management practices are implemented to maintain the integrity and resilience of the banking system.</a:t>
            </a:r>
            <a:endParaRPr lang="en-US" sz="2187"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765340"/>
            <a:ext cx="4457700" cy="694373"/>
          </a:xfrm>
          <a:prstGeom prst="rect">
            <a:avLst/>
          </a:prstGeom>
          <a:noFill/>
          <a:ln/>
        </p:spPr>
        <p:txBody>
          <a:bodyPr wrap="none" rtlCol="0" anchor="t"/>
          <a:lstStyle/>
          <a:p>
            <a:pPr indent="0" marL="0">
              <a:lnSpc>
                <a:spcPts val="5468"/>
              </a:lnSpc>
              <a:buNone/>
            </a:pPr>
            <a:r>
              <a:rPr lang="en-US" sz="4374" dirty="0">
                <a:solidFill>
                  <a:srgbClr val="EBCCBB"/>
                </a:solidFill>
                <a:latin typeface="Gelasio" pitchFamily="34" charset="0"/>
                <a:ea typeface="Gelasio" pitchFamily="34" charset="-122"/>
                <a:cs typeface="Gelasio" pitchFamily="34" charset="-120"/>
              </a:rPr>
              <a:t>Types of Accounts</a:t>
            </a:r>
            <a:endParaRPr lang="en-US" sz="4374" dirty="0"/>
          </a:p>
        </p:txBody>
      </p:sp>
      <p:sp>
        <p:nvSpPr>
          <p:cNvPr id="6" name="Shape 3"/>
          <p:cNvSpPr/>
          <p:nvPr/>
        </p:nvSpPr>
        <p:spPr>
          <a:xfrm>
            <a:off x="4490799" y="2792968"/>
            <a:ext cx="9306401" cy="1724501"/>
          </a:xfrm>
          <a:prstGeom prst="roundRect">
            <a:avLst>
              <a:gd name="adj" fmla="val 7731"/>
            </a:avLst>
          </a:prstGeom>
          <a:solidFill>
            <a:srgbClr val="393636"/>
          </a:solidFill>
          <a:ln/>
        </p:spPr>
      </p:sp>
      <p:sp>
        <p:nvSpPr>
          <p:cNvPr id="7" name="Text 4"/>
          <p:cNvSpPr/>
          <p:nvPr/>
        </p:nvSpPr>
        <p:spPr>
          <a:xfrm>
            <a:off x="4712970" y="3015139"/>
            <a:ext cx="2221944" cy="347186"/>
          </a:xfrm>
          <a:prstGeom prst="rect">
            <a:avLst/>
          </a:prstGeom>
          <a:noFill/>
          <a:ln/>
        </p:spPr>
        <p:txBody>
          <a:bodyPr wrap="non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Current Account</a:t>
            </a:r>
            <a:endParaRPr lang="en-US" sz="2187" dirty="0"/>
          </a:p>
        </p:txBody>
      </p:sp>
      <p:sp>
        <p:nvSpPr>
          <p:cNvPr id="8" name="Text 5"/>
          <p:cNvSpPr/>
          <p:nvPr/>
        </p:nvSpPr>
        <p:spPr>
          <a:xfrm>
            <a:off x="4712970" y="3584496"/>
            <a:ext cx="8862060" cy="710803"/>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A perfect choice for business purposes, allowing you to efficiently manage your transactions and cash flow.</a:t>
            </a:r>
            <a:endParaRPr lang="en-US" sz="1750" dirty="0"/>
          </a:p>
        </p:txBody>
      </p:sp>
      <p:sp>
        <p:nvSpPr>
          <p:cNvPr id="9" name="Shape 6"/>
          <p:cNvSpPr/>
          <p:nvPr/>
        </p:nvSpPr>
        <p:spPr>
          <a:xfrm>
            <a:off x="4490799" y="4739640"/>
            <a:ext cx="9306401" cy="1724501"/>
          </a:xfrm>
          <a:prstGeom prst="roundRect">
            <a:avLst>
              <a:gd name="adj" fmla="val 7731"/>
            </a:avLst>
          </a:prstGeom>
          <a:solidFill>
            <a:srgbClr val="393636"/>
          </a:solidFill>
          <a:ln/>
        </p:spPr>
      </p:sp>
      <p:sp>
        <p:nvSpPr>
          <p:cNvPr id="10" name="Text 7"/>
          <p:cNvSpPr/>
          <p:nvPr/>
        </p:nvSpPr>
        <p:spPr>
          <a:xfrm>
            <a:off x="4712970" y="4961811"/>
            <a:ext cx="2221944" cy="347186"/>
          </a:xfrm>
          <a:prstGeom prst="rect">
            <a:avLst/>
          </a:prstGeom>
          <a:noFill/>
          <a:ln/>
        </p:spPr>
        <p:txBody>
          <a:bodyPr wrap="non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Savings Account</a:t>
            </a:r>
            <a:endParaRPr lang="en-US" sz="2187" dirty="0"/>
          </a:p>
        </p:txBody>
      </p:sp>
      <p:sp>
        <p:nvSpPr>
          <p:cNvPr id="11" name="Text 8"/>
          <p:cNvSpPr/>
          <p:nvPr/>
        </p:nvSpPr>
        <p:spPr>
          <a:xfrm>
            <a:off x="4712970" y="5531168"/>
            <a:ext cx="8862060" cy="710803"/>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A smart option for personal savings, providing interest on your balance and access to essential banking services.</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1552932"/>
            <a:ext cx="6339840" cy="694373"/>
          </a:xfrm>
          <a:prstGeom prst="rect">
            <a:avLst/>
          </a:prstGeom>
          <a:noFill/>
          <a:ln/>
        </p:spPr>
        <p:txBody>
          <a:bodyPr wrap="none" rtlCol="0" anchor="t"/>
          <a:lstStyle/>
          <a:p>
            <a:pPr indent="0" marL="0">
              <a:lnSpc>
                <a:spcPts val="5468"/>
              </a:lnSpc>
              <a:buNone/>
            </a:pPr>
            <a:r>
              <a:rPr lang="en-US" sz="4374" dirty="0">
                <a:solidFill>
                  <a:srgbClr val="EBCCBB"/>
                </a:solidFill>
                <a:latin typeface="Gelasio" pitchFamily="34" charset="0"/>
                <a:ea typeface="Gelasio" pitchFamily="34" charset="-122"/>
                <a:cs typeface="Gelasio" pitchFamily="34" charset="-120"/>
              </a:rPr>
              <a:t>Current Account Features</a:t>
            </a:r>
            <a:endParaRPr lang="en-US" sz="4374" dirty="0"/>
          </a:p>
        </p:txBody>
      </p:sp>
      <p:sp>
        <p:nvSpPr>
          <p:cNvPr id="5" name="Shape 3"/>
          <p:cNvSpPr/>
          <p:nvPr/>
        </p:nvSpPr>
        <p:spPr>
          <a:xfrm>
            <a:off x="2037993" y="2865239"/>
            <a:ext cx="499943" cy="499943"/>
          </a:xfrm>
          <a:prstGeom prst="roundRect">
            <a:avLst>
              <a:gd name="adj" fmla="val 26667"/>
            </a:avLst>
          </a:prstGeom>
          <a:solidFill>
            <a:srgbClr val="393636"/>
          </a:solidFill>
          <a:ln/>
        </p:spPr>
      </p:sp>
      <p:sp>
        <p:nvSpPr>
          <p:cNvPr id="6" name="Text 4"/>
          <p:cNvSpPr/>
          <p:nvPr/>
        </p:nvSpPr>
        <p:spPr>
          <a:xfrm>
            <a:off x="2215515" y="2906911"/>
            <a:ext cx="144780" cy="416481"/>
          </a:xfrm>
          <a:prstGeom prst="rect">
            <a:avLst/>
          </a:prstGeom>
          <a:noFill/>
          <a:ln/>
        </p:spPr>
        <p:txBody>
          <a:bodyPr wrap="none" rtlCol="0" anchor="t"/>
          <a:lstStyle/>
          <a:p>
            <a:pPr algn="ctr" indent="0" marL="0">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7" name="Text 5"/>
          <p:cNvSpPr/>
          <p:nvPr/>
        </p:nvSpPr>
        <p:spPr>
          <a:xfrm>
            <a:off x="2760107" y="2941558"/>
            <a:ext cx="2647950" cy="694373"/>
          </a:xfrm>
          <a:prstGeom prst="rect">
            <a:avLst/>
          </a:prstGeom>
          <a:noFill/>
          <a:ln/>
        </p:spPr>
        <p:txBody>
          <a:bodyPr wrap="squar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Flexible Account Setup</a:t>
            </a:r>
            <a:endParaRPr lang="en-US" sz="2187" dirty="0"/>
          </a:p>
        </p:txBody>
      </p:sp>
      <p:sp>
        <p:nvSpPr>
          <p:cNvPr id="8" name="Text 6"/>
          <p:cNvSpPr/>
          <p:nvPr/>
        </p:nvSpPr>
        <p:spPr>
          <a:xfrm>
            <a:off x="2760107" y="3858101"/>
            <a:ext cx="2647950" cy="1066205"/>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Simply provide the necessary customer details to open a current account.</a:t>
            </a:r>
            <a:endParaRPr lang="en-US" sz="1750" dirty="0"/>
          </a:p>
        </p:txBody>
      </p:sp>
      <p:sp>
        <p:nvSpPr>
          <p:cNvPr id="9" name="Shape 7"/>
          <p:cNvSpPr/>
          <p:nvPr/>
        </p:nvSpPr>
        <p:spPr>
          <a:xfrm>
            <a:off x="5630228" y="2865239"/>
            <a:ext cx="499943" cy="499943"/>
          </a:xfrm>
          <a:prstGeom prst="roundRect">
            <a:avLst>
              <a:gd name="adj" fmla="val 26667"/>
            </a:avLst>
          </a:prstGeom>
          <a:solidFill>
            <a:srgbClr val="393636"/>
          </a:solidFill>
          <a:ln/>
        </p:spPr>
      </p:sp>
      <p:sp>
        <p:nvSpPr>
          <p:cNvPr id="10" name="Text 8"/>
          <p:cNvSpPr/>
          <p:nvPr/>
        </p:nvSpPr>
        <p:spPr>
          <a:xfrm>
            <a:off x="5784890" y="2906911"/>
            <a:ext cx="190500" cy="416481"/>
          </a:xfrm>
          <a:prstGeom prst="rect">
            <a:avLst/>
          </a:prstGeom>
          <a:noFill/>
          <a:ln/>
        </p:spPr>
        <p:txBody>
          <a:bodyPr wrap="none" rtlCol="0" anchor="t"/>
          <a:lstStyle/>
          <a:p>
            <a:pPr algn="ctr" indent="0" marL="0">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1" name="Text 9"/>
          <p:cNvSpPr/>
          <p:nvPr/>
        </p:nvSpPr>
        <p:spPr>
          <a:xfrm>
            <a:off x="6352342" y="2941558"/>
            <a:ext cx="2647950" cy="694373"/>
          </a:xfrm>
          <a:prstGeom prst="rect">
            <a:avLst/>
          </a:prstGeom>
          <a:noFill/>
          <a:ln/>
        </p:spPr>
        <p:txBody>
          <a:bodyPr wrap="squar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Minimum Balance Requirement</a:t>
            </a:r>
            <a:endParaRPr lang="en-US" sz="2187" dirty="0"/>
          </a:p>
        </p:txBody>
      </p:sp>
      <p:sp>
        <p:nvSpPr>
          <p:cNvPr id="12" name="Text 10"/>
          <p:cNvSpPr/>
          <p:nvPr/>
        </p:nvSpPr>
        <p:spPr>
          <a:xfrm>
            <a:off x="6352342" y="3858101"/>
            <a:ext cx="2647950" cy="1066205"/>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An initial deposit of Rs 5000 is required to open the account.</a:t>
            </a:r>
            <a:endParaRPr lang="en-US" sz="1750" dirty="0"/>
          </a:p>
        </p:txBody>
      </p:sp>
      <p:sp>
        <p:nvSpPr>
          <p:cNvPr id="13" name="Shape 11"/>
          <p:cNvSpPr/>
          <p:nvPr/>
        </p:nvSpPr>
        <p:spPr>
          <a:xfrm>
            <a:off x="9222462" y="2865239"/>
            <a:ext cx="499943" cy="499943"/>
          </a:xfrm>
          <a:prstGeom prst="roundRect">
            <a:avLst>
              <a:gd name="adj" fmla="val 26667"/>
            </a:avLst>
          </a:prstGeom>
          <a:solidFill>
            <a:srgbClr val="393636"/>
          </a:solidFill>
          <a:ln/>
        </p:spPr>
      </p:sp>
      <p:sp>
        <p:nvSpPr>
          <p:cNvPr id="14" name="Text 12"/>
          <p:cNvSpPr/>
          <p:nvPr/>
        </p:nvSpPr>
        <p:spPr>
          <a:xfrm>
            <a:off x="9380934" y="2906911"/>
            <a:ext cx="182880" cy="416481"/>
          </a:xfrm>
          <a:prstGeom prst="rect">
            <a:avLst/>
          </a:prstGeom>
          <a:noFill/>
          <a:ln/>
        </p:spPr>
        <p:txBody>
          <a:bodyPr wrap="none" rtlCol="0" anchor="t"/>
          <a:lstStyle/>
          <a:p>
            <a:pPr algn="ctr" indent="0" marL="0">
              <a:lnSpc>
                <a:spcPts val="3281"/>
              </a:lnSpc>
              <a:buNone/>
            </a:pPr>
            <a:r>
              <a:rPr lang="en-US" sz="2624" dirty="0">
                <a:solidFill>
                  <a:srgbClr val="EBCCBB"/>
                </a:solidFill>
                <a:latin typeface="Gelasio" pitchFamily="34" charset="0"/>
                <a:ea typeface="Gelasio" pitchFamily="34" charset="-122"/>
                <a:cs typeface="Gelasio" pitchFamily="34" charset="-120"/>
              </a:rPr>
              <a:t>3</a:t>
            </a:r>
            <a:endParaRPr lang="en-US" sz="2624" dirty="0"/>
          </a:p>
        </p:txBody>
      </p:sp>
      <p:sp>
        <p:nvSpPr>
          <p:cNvPr id="15" name="Text 13"/>
          <p:cNvSpPr/>
          <p:nvPr/>
        </p:nvSpPr>
        <p:spPr>
          <a:xfrm>
            <a:off x="9944576" y="2941558"/>
            <a:ext cx="2647950" cy="694373"/>
          </a:xfrm>
          <a:prstGeom prst="rect">
            <a:avLst/>
          </a:prstGeom>
          <a:noFill/>
          <a:ln/>
        </p:spPr>
        <p:txBody>
          <a:bodyPr wrap="squar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Negative Balance Surcharge</a:t>
            </a:r>
            <a:endParaRPr lang="en-US" sz="2187" dirty="0"/>
          </a:p>
        </p:txBody>
      </p:sp>
      <p:sp>
        <p:nvSpPr>
          <p:cNvPr id="16" name="Text 14"/>
          <p:cNvSpPr/>
          <p:nvPr/>
        </p:nvSpPr>
        <p:spPr>
          <a:xfrm>
            <a:off x="9944576" y="3858101"/>
            <a:ext cx="2647950" cy="1066205"/>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If your balance goes below zero, a surcharge of 6% per annum will be applied.</a:t>
            </a:r>
            <a:endParaRPr lang="en-US" sz="1750" dirty="0"/>
          </a:p>
        </p:txBody>
      </p:sp>
      <p:sp>
        <p:nvSpPr>
          <p:cNvPr id="17" name="Shape 15"/>
          <p:cNvSpPr/>
          <p:nvPr/>
        </p:nvSpPr>
        <p:spPr>
          <a:xfrm>
            <a:off x="2037993" y="5320070"/>
            <a:ext cx="499943" cy="499943"/>
          </a:xfrm>
          <a:prstGeom prst="roundRect">
            <a:avLst>
              <a:gd name="adj" fmla="val 26667"/>
            </a:avLst>
          </a:prstGeom>
          <a:solidFill>
            <a:srgbClr val="393636"/>
          </a:solidFill>
          <a:ln/>
        </p:spPr>
      </p:sp>
      <p:sp>
        <p:nvSpPr>
          <p:cNvPr id="18" name="Text 16"/>
          <p:cNvSpPr/>
          <p:nvPr/>
        </p:nvSpPr>
        <p:spPr>
          <a:xfrm>
            <a:off x="2192655" y="5361742"/>
            <a:ext cx="190500" cy="416481"/>
          </a:xfrm>
          <a:prstGeom prst="rect">
            <a:avLst/>
          </a:prstGeom>
          <a:noFill/>
          <a:ln/>
        </p:spPr>
        <p:txBody>
          <a:bodyPr wrap="none" rtlCol="0" anchor="t"/>
          <a:lstStyle/>
          <a:p>
            <a:pPr algn="ctr" indent="0" marL="0">
              <a:lnSpc>
                <a:spcPts val="3281"/>
              </a:lnSpc>
              <a:buNone/>
            </a:pPr>
            <a:r>
              <a:rPr lang="en-US" sz="2624" dirty="0">
                <a:solidFill>
                  <a:srgbClr val="EBCCBB"/>
                </a:solidFill>
                <a:latin typeface="Gelasio" pitchFamily="34" charset="0"/>
                <a:ea typeface="Gelasio" pitchFamily="34" charset="-122"/>
                <a:cs typeface="Gelasio" pitchFamily="34" charset="-120"/>
              </a:rPr>
              <a:t>4</a:t>
            </a:r>
            <a:endParaRPr lang="en-US" sz="2624" dirty="0"/>
          </a:p>
        </p:txBody>
      </p:sp>
      <p:sp>
        <p:nvSpPr>
          <p:cNvPr id="19" name="Text 17"/>
          <p:cNvSpPr/>
          <p:nvPr/>
        </p:nvSpPr>
        <p:spPr>
          <a:xfrm>
            <a:off x="2760107" y="5396389"/>
            <a:ext cx="2987040" cy="347186"/>
          </a:xfrm>
          <a:prstGeom prst="rect">
            <a:avLst/>
          </a:prstGeom>
          <a:noFill/>
          <a:ln/>
        </p:spPr>
        <p:txBody>
          <a:bodyPr wrap="non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Positive Balance Interest</a:t>
            </a:r>
            <a:endParaRPr lang="en-US" sz="2187" dirty="0"/>
          </a:p>
        </p:txBody>
      </p:sp>
      <p:sp>
        <p:nvSpPr>
          <p:cNvPr id="20" name="Text 18"/>
          <p:cNvSpPr/>
          <p:nvPr/>
        </p:nvSpPr>
        <p:spPr>
          <a:xfrm>
            <a:off x="2760107" y="5965746"/>
            <a:ext cx="4444008" cy="710803"/>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Earn a competitive compound interest rate of 4% per annum on your positive balance.</a:t>
            </a:r>
            <a:endParaRPr lang="en-US" sz="1750" dirty="0"/>
          </a:p>
        </p:txBody>
      </p:sp>
      <p:sp>
        <p:nvSpPr>
          <p:cNvPr id="21" name="Shape 19"/>
          <p:cNvSpPr/>
          <p:nvPr/>
        </p:nvSpPr>
        <p:spPr>
          <a:xfrm>
            <a:off x="7426285" y="5320070"/>
            <a:ext cx="499943" cy="499943"/>
          </a:xfrm>
          <a:prstGeom prst="roundRect">
            <a:avLst>
              <a:gd name="adj" fmla="val 26667"/>
            </a:avLst>
          </a:prstGeom>
          <a:solidFill>
            <a:srgbClr val="393636"/>
          </a:solidFill>
          <a:ln/>
        </p:spPr>
      </p:sp>
      <p:sp>
        <p:nvSpPr>
          <p:cNvPr id="22" name="Text 20"/>
          <p:cNvSpPr/>
          <p:nvPr/>
        </p:nvSpPr>
        <p:spPr>
          <a:xfrm>
            <a:off x="7588568" y="5361742"/>
            <a:ext cx="175260" cy="416481"/>
          </a:xfrm>
          <a:prstGeom prst="rect">
            <a:avLst/>
          </a:prstGeom>
          <a:noFill/>
          <a:ln/>
        </p:spPr>
        <p:txBody>
          <a:bodyPr wrap="none" rtlCol="0" anchor="t"/>
          <a:lstStyle/>
          <a:p>
            <a:pPr algn="ctr" indent="0" marL="0">
              <a:lnSpc>
                <a:spcPts val="3281"/>
              </a:lnSpc>
              <a:buNone/>
            </a:pPr>
            <a:r>
              <a:rPr lang="en-US" sz="2624" dirty="0">
                <a:solidFill>
                  <a:srgbClr val="EBCCBB"/>
                </a:solidFill>
                <a:latin typeface="Gelasio" pitchFamily="34" charset="0"/>
                <a:ea typeface="Gelasio" pitchFamily="34" charset="-122"/>
                <a:cs typeface="Gelasio" pitchFamily="34" charset="-120"/>
              </a:rPr>
              <a:t>5</a:t>
            </a:r>
            <a:endParaRPr lang="en-US" sz="2624" dirty="0"/>
          </a:p>
        </p:txBody>
      </p:sp>
      <p:sp>
        <p:nvSpPr>
          <p:cNvPr id="23" name="Text 21"/>
          <p:cNvSpPr/>
          <p:nvPr/>
        </p:nvSpPr>
        <p:spPr>
          <a:xfrm>
            <a:off x="8148399" y="5396389"/>
            <a:ext cx="2766060" cy="347186"/>
          </a:xfrm>
          <a:prstGeom prst="rect">
            <a:avLst/>
          </a:prstGeom>
          <a:noFill/>
          <a:ln/>
        </p:spPr>
        <p:txBody>
          <a:bodyPr wrap="non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Monthly Balance Sheet</a:t>
            </a:r>
            <a:endParaRPr lang="en-US" sz="2187" dirty="0"/>
          </a:p>
        </p:txBody>
      </p:sp>
      <p:sp>
        <p:nvSpPr>
          <p:cNvPr id="24" name="Text 22"/>
          <p:cNvSpPr/>
          <p:nvPr/>
        </p:nvSpPr>
        <p:spPr>
          <a:xfrm>
            <a:off x="8148399" y="5965746"/>
            <a:ext cx="4444008" cy="710803"/>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Efficiently manage your finances with a detailed monthly balance sheet.</a:t>
            </a:r>
            <a:endParaRPr lang="en-US" sz="1750" dirty="0"/>
          </a:p>
        </p:txBody>
      </p:sp>
      <p:pic>
        <p:nvPicPr>
          <p:cNvPr id="2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1375291"/>
            <a:ext cx="6301740" cy="694373"/>
          </a:xfrm>
          <a:prstGeom prst="rect">
            <a:avLst/>
          </a:prstGeom>
          <a:noFill/>
          <a:ln/>
        </p:spPr>
        <p:txBody>
          <a:bodyPr wrap="none" rtlCol="0" anchor="t"/>
          <a:lstStyle/>
          <a:p>
            <a:pPr indent="0" marL="0">
              <a:lnSpc>
                <a:spcPts val="5468"/>
              </a:lnSpc>
              <a:buNone/>
            </a:pPr>
            <a:r>
              <a:rPr lang="en-US" sz="4374" dirty="0">
                <a:solidFill>
                  <a:srgbClr val="EBCCBB"/>
                </a:solidFill>
                <a:latin typeface="Gelasio" pitchFamily="34" charset="0"/>
                <a:ea typeface="Gelasio" pitchFamily="34" charset="-122"/>
                <a:cs typeface="Gelasio" pitchFamily="34" charset="-120"/>
              </a:rPr>
              <a:t>Savings Account Features</a:t>
            </a:r>
            <a:endParaRPr lang="en-US" sz="4374" dirty="0"/>
          </a:p>
        </p:txBody>
      </p:sp>
      <p:sp>
        <p:nvSpPr>
          <p:cNvPr id="5" name="Shape 3"/>
          <p:cNvSpPr/>
          <p:nvPr/>
        </p:nvSpPr>
        <p:spPr>
          <a:xfrm>
            <a:off x="2037993" y="2687598"/>
            <a:ext cx="499943" cy="499943"/>
          </a:xfrm>
          <a:prstGeom prst="roundRect">
            <a:avLst>
              <a:gd name="adj" fmla="val 26667"/>
            </a:avLst>
          </a:prstGeom>
          <a:solidFill>
            <a:srgbClr val="393636"/>
          </a:solidFill>
          <a:ln/>
        </p:spPr>
      </p:sp>
      <p:sp>
        <p:nvSpPr>
          <p:cNvPr id="6" name="Text 4"/>
          <p:cNvSpPr/>
          <p:nvPr/>
        </p:nvSpPr>
        <p:spPr>
          <a:xfrm>
            <a:off x="2215515" y="2729270"/>
            <a:ext cx="144780" cy="416481"/>
          </a:xfrm>
          <a:prstGeom prst="rect">
            <a:avLst/>
          </a:prstGeom>
          <a:noFill/>
          <a:ln/>
        </p:spPr>
        <p:txBody>
          <a:bodyPr wrap="none" rtlCol="0" anchor="t"/>
          <a:lstStyle/>
          <a:p>
            <a:pPr algn="ctr" indent="0" marL="0">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7" name="Text 5"/>
          <p:cNvSpPr/>
          <p:nvPr/>
        </p:nvSpPr>
        <p:spPr>
          <a:xfrm>
            <a:off x="2760107" y="2763917"/>
            <a:ext cx="2647950" cy="694373"/>
          </a:xfrm>
          <a:prstGeom prst="rect">
            <a:avLst/>
          </a:prstGeom>
          <a:noFill/>
          <a:ln/>
        </p:spPr>
        <p:txBody>
          <a:bodyPr wrap="squar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Simplified Account Setup</a:t>
            </a:r>
            <a:endParaRPr lang="en-US" sz="2187" dirty="0"/>
          </a:p>
        </p:txBody>
      </p:sp>
      <p:sp>
        <p:nvSpPr>
          <p:cNvPr id="8" name="Text 6"/>
          <p:cNvSpPr/>
          <p:nvPr/>
        </p:nvSpPr>
        <p:spPr>
          <a:xfrm>
            <a:off x="2760107" y="3680460"/>
            <a:ext cx="2647950" cy="1066205"/>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Add all the required customer details to open a savings account with ease.</a:t>
            </a:r>
            <a:endParaRPr lang="en-US" sz="1750" dirty="0"/>
          </a:p>
        </p:txBody>
      </p:sp>
      <p:sp>
        <p:nvSpPr>
          <p:cNvPr id="9" name="Shape 7"/>
          <p:cNvSpPr/>
          <p:nvPr/>
        </p:nvSpPr>
        <p:spPr>
          <a:xfrm>
            <a:off x="5630228" y="2687598"/>
            <a:ext cx="499943" cy="499943"/>
          </a:xfrm>
          <a:prstGeom prst="roundRect">
            <a:avLst>
              <a:gd name="adj" fmla="val 26667"/>
            </a:avLst>
          </a:prstGeom>
          <a:solidFill>
            <a:srgbClr val="393636"/>
          </a:solidFill>
          <a:ln/>
        </p:spPr>
      </p:sp>
      <p:sp>
        <p:nvSpPr>
          <p:cNvPr id="10" name="Text 8"/>
          <p:cNvSpPr/>
          <p:nvPr/>
        </p:nvSpPr>
        <p:spPr>
          <a:xfrm>
            <a:off x="5784890" y="2729270"/>
            <a:ext cx="190500" cy="416481"/>
          </a:xfrm>
          <a:prstGeom prst="rect">
            <a:avLst/>
          </a:prstGeom>
          <a:noFill/>
          <a:ln/>
        </p:spPr>
        <p:txBody>
          <a:bodyPr wrap="none" rtlCol="0" anchor="t"/>
          <a:lstStyle/>
          <a:p>
            <a:pPr algn="ctr" indent="0" marL="0">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1" name="Text 9"/>
          <p:cNvSpPr/>
          <p:nvPr/>
        </p:nvSpPr>
        <p:spPr>
          <a:xfrm>
            <a:off x="6352342" y="2763917"/>
            <a:ext cx="2647950" cy="694373"/>
          </a:xfrm>
          <a:prstGeom prst="rect">
            <a:avLst/>
          </a:prstGeom>
          <a:noFill/>
          <a:ln/>
        </p:spPr>
        <p:txBody>
          <a:bodyPr wrap="squar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Low Minimum Balance</a:t>
            </a:r>
            <a:endParaRPr lang="en-US" sz="2187" dirty="0"/>
          </a:p>
        </p:txBody>
      </p:sp>
      <p:sp>
        <p:nvSpPr>
          <p:cNvPr id="12" name="Text 10"/>
          <p:cNvSpPr/>
          <p:nvPr/>
        </p:nvSpPr>
        <p:spPr>
          <a:xfrm>
            <a:off x="6352342" y="3680460"/>
            <a:ext cx="2647950" cy="1421606"/>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Get started with a minimum balance requirement of just Rs 100.</a:t>
            </a:r>
            <a:endParaRPr lang="en-US" sz="1750" dirty="0"/>
          </a:p>
        </p:txBody>
      </p:sp>
      <p:sp>
        <p:nvSpPr>
          <p:cNvPr id="13" name="Shape 11"/>
          <p:cNvSpPr/>
          <p:nvPr/>
        </p:nvSpPr>
        <p:spPr>
          <a:xfrm>
            <a:off x="9222462" y="2687598"/>
            <a:ext cx="499943" cy="499943"/>
          </a:xfrm>
          <a:prstGeom prst="roundRect">
            <a:avLst>
              <a:gd name="adj" fmla="val 26667"/>
            </a:avLst>
          </a:prstGeom>
          <a:solidFill>
            <a:srgbClr val="393636"/>
          </a:solidFill>
          <a:ln/>
        </p:spPr>
      </p:sp>
      <p:sp>
        <p:nvSpPr>
          <p:cNvPr id="14" name="Text 12"/>
          <p:cNvSpPr/>
          <p:nvPr/>
        </p:nvSpPr>
        <p:spPr>
          <a:xfrm>
            <a:off x="9380934" y="2729270"/>
            <a:ext cx="182880" cy="416481"/>
          </a:xfrm>
          <a:prstGeom prst="rect">
            <a:avLst/>
          </a:prstGeom>
          <a:noFill/>
          <a:ln/>
        </p:spPr>
        <p:txBody>
          <a:bodyPr wrap="none" rtlCol="0" anchor="t"/>
          <a:lstStyle/>
          <a:p>
            <a:pPr algn="ctr" indent="0" marL="0">
              <a:lnSpc>
                <a:spcPts val="3281"/>
              </a:lnSpc>
              <a:buNone/>
            </a:pPr>
            <a:r>
              <a:rPr lang="en-US" sz="2624" dirty="0">
                <a:solidFill>
                  <a:srgbClr val="EBCCBB"/>
                </a:solidFill>
                <a:latin typeface="Gelasio" pitchFamily="34" charset="0"/>
                <a:ea typeface="Gelasio" pitchFamily="34" charset="-122"/>
                <a:cs typeface="Gelasio" pitchFamily="34" charset="-120"/>
              </a:rPr>
              <a:t>3</a:t>
            </a:r>
            <a:endParaRPr lang="en-US" sz="2624" dirty="0"/>
          </a:p>
        </p:txBody>
      </p:sp>
      <p:sp>
        <p:nvSpPr>
          <p:cNvPr id="15" name="Text 13"/>
          <p:cNvSpPr/>
          <p:nvPr/>
        </p:nvSpPr>
        <p:spPr>
          <a:xfrm>
            <a:off x="9944576" y="2763917"/>
            <a:ext cx="2499360" cy="347186"/>
          </a:xfrm>
          <a:prstGeom prst="rect">
            <a:avLst/>
          </a:prstGeom>
          <a:noFill/>
          <a:ln/>
        </p:spPr>
        <p:txBody>
          <a:bodyPr wrap="non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Balance Fine System</a:t>
            </a:r>
            <a:endParaRPr lang="en-US" sz="2187" dirty="0"/>
          </a:p>
        </p:txBody>
      </p:sp>
      <p:sp>
        <p:nvSpPr>
          <p:cNvPr id="16" name="Text 14"/>
          <p:cNvSpPr/>
          <p:nvPr/>
        </p:nvSpPr>
        <p:spPr>
          <a:xfrm>
            <a:off x="9944576" y="3333274"/>
            <a:ext cx="2647950" cy="1066205"/>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Maintain a minimum balance of Rs 50 to avoid a fine of 10% per month.</a:t>
            </a:r>
            <a:endParaRPr lang="en-US" sz="1750" dirty="0"/>
          </a:p>
        </p:txBody>
      </p:sp>
      <p:sp>
        <p:nvSpPr>
          <p:cNvPr id="17" name="Shape 15"/>
          <p:cNvSpPr/>
          <p:nvPr/>
        </p:nvSpPr>
        <p:spPr>
          <a:xfrm>
            <a:off x="2037993" y="5497830"/>
            <a:ext cx="499943" cy="499943"/>
          </a:xfrm>
          <a:prstGeom prst="roundRect">
            <a:avLst>
              <a:gd name="adj" fmla="val 26667"/>
            </a:avLst>
          </a:prstGeom>
          <a:solidFill>
            <a:srgbClr val="393636"/>
          </a:solidFill>
          <a:ln/>
        </p:spPr>
      </p:sp>
      <p:sp>
        <p:nvSpPr>
          <p:cNvPr id="18" name="Text 16"/>
          <p:cNvSpPr/>
          <p:nvPr/>
        </p:nvSpPr>
        <p:spPr>
          <a:xfrm>
            <a:off x="2192655" y="5539502"/>
            <a:ext cx="190500" cy="416481"/>
          </a:xfrm>
          <a:prstGeom prst="rect">
            <a:avLst/>
          </a:prstGeom>
          <a:noFill/>
          <a:ln/>
        </p:spPr>
        <p:txBody>
          <a:bodyPr wrap="none" rtlCol="0" anchor="t"/>
          <a:lstStyle/>
          <a:p>
            <a:pPr algn="ctr" indent="0" marL="0">
              <a:lnSpc>
                <a:spcPts val="3281"/>
              </a:lnSpc>
              <a:buNone/>
            </a:pPr>
            <a:r>
              <a:rPr lang="en-US" sz="2624" dirty="0">
                <a:solidFill>
                  <a:srgbClr val="EBCCBB"/>
                </a:solidFill>
                <a:latin typeface="Gelasio" pitchFamily="34" charset="0"/>
                <a:ea typeface="Gelasio" pitchFamily="34" charset="-122"/>
                <a:cs typeface="Gelasio" pitchFamily="34" charset="-120"/>
              </a:rPr>
              <a:t>4</a:t>
            </a:r>
            <a:endParaRPr lang="en-US" sz="2624" dirty="0"/>
          </a:p>
        </p:txBody>
      </p:sp>
      <p:sp>
        <p:nvSpPr>
          <p:cNvPr id="19" name="Text 17"/>
          <p:cNvSpPr/>
          <p:nvPr/>
        </p:nvSpPr>
        <p:spPr>
          <a:xfrm>
            <a:off x="2760107" y="5574149"/>
            <a:ext cx="2331720" cy="347186"/>
          </a:xfrm>
          <a:prstGeom prst="rect">
            <a:avLst/>
          </a:prstGeom>
          <a:noFill/>
          <a:ln/>
        </p:spPr>
        <p:txBody>
          <a:bodyPr wrap="non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Interest on Balance</a:t>
            </a:r>
            <a:endParaRPr lang="en-US" sz="2187" dirty="0"/>
          </a:p>
        </p:txBody>
      </p:sp>
      <p:sp>
        <p:nvSpPr>
          <p:cNvPr id="20" name="Text 18"/>
          <p:cNvSpPr/>
          <p:nvPr/>
        </p:nvSpPr>
        <p:spPr>
          <a:xfrm>
            <a:off x="2760107" y="6143506"/>
            <a:ext cx="4444008" cy="710803"/>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Grow your savings with a competitive compound interest rate of 5% per annum.</a:t>
            </a:r>
            <a:endParaRPr lang="en-US" sz="1750" dirty="0"/>
          </a:p>
        </p:txBody>
      </p:sp>
      <p:sp>
        <p:nvSpPr>
          <p:cNvPr id="21" name="Shape 19"/>
          <p:cNvSpPr/>
          <p:nvPr/>
        </p:nvSpPr>
        <p:spPr>
          <a:xfrm>
            <a:off x="7426285" y="5497830"/>
            <a:ext cx="499943" cy="499943"/>
          </a:xfrm>
          <a:prstGeom prst="roundRect">
            <a:avLst>
              <a:gd name="adj" fmla="val 26667"/>
            </a:avLst>
          </a:prstGeom>
          <a:solidFill>
            <a:srgbClr val="393636"/>
          </a:solidFill>
          <a:ln/>
        </p:spPr>
      </p:sp>
      <p:sp>
        <p:nvSpPr>
          <p:cNvPr id="22" name="Text 20"/>
          <p:cNvSpPr/>
          <p:nvPr/>
        </p:nvSpPr>
        <p:spPr>
          <a:xfrm>
            <a:off x="7588568" y="5539502"/>
            <a:ext cx="175260" cy="416481"/>
          </a:xfrm>
          <a:prstGeom prst="rect">
            <a:avLst/>
          </a:prstGeom>
          <a:noFill/>
          <a:ln/>
        </p:spPr>
        <p:txBody>
          <a:bodyPr wrap="none" rtlCol="0" anchor="t"/>
          <a:lstStyle/>
          <a:p>
            <a:pPr algn="ctr" indent="0" marL="0">
              <a:lnSpc>
                <a:spcPts val="3281"/>
              </a:lnSpc>
              <a:buNone/>
            </a:pPr>
            <a:r>
              <a:rPr lang="en-US" sz="2624" dirty="0">
                <a:solidFill>
                  <a:srgbClr val="EBCCBB"/>
                </a:solidFill>
                <a:latin typeface="Gelasio" pitchFamily="34" charset="0"/>
                <a:ea typeface="Gelasio" pitchFamily="34" charset="-122"/>
                <a:cs typeface="Gelasio" pitchFamily="34" charset="-120"/>
              </a:rPr>
              <a:t>5</a:t>
            </a:r>
            <a:endParaRPr lang="en-US" sz="2624" dirty="0"/>
          </a:p>
        </p:txBody>
      </p:sp>
      <p:sp>
        <p:nvSpPr>
          <p:cNvPr id="23" name="Text 21"/>
          <p:cNvSpPr/>
          <p:nvPr/>
        </p:nvSpPr>
        <p:spPr>
          <a:xfrm>
            <a:off x="8148399" y="5574149"/>
            <a:ext cx="2766060" cy="347186"/>
          </a:xfrm>
          <a:prstGeom prst="rect">
            <a:avLst/>
          </a:prstGeom>
          <a:noFill/>
          <a:ln/>
        </p:spPr>
        <p:txBody>
          <a:bodyPr wrap="non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Monthly Balance Sheet</a:t>
            </a:r>
            <a:endParaRPr lang="en-US" sz="2187" dirty="0"/>
          </a:p>
        </p:txBody>
      </p:sp>
      <p:sp>
        <p:nvSpPr>
          <p:cNvPr id="24" name="Text 22"/>
          <p:cNvSpPr/>
          <p:nvPr/>
        </p:nvSpPr>
        <p:spPr>
          <a:xfrm>
            <a:off x="8148399" y="6143506"/>
            <a:ext cx="4444008" cy="710803"/>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Stay informed about your savings with a comprehensive monthly balance sheet.</a:t>
            </a:r>
            <a:endParaRPr lang="en-US" sz="1750" dirty="0"/>
          </a:p>
        </p:txBody>
      </p:sp>
      <p:pic>
        <p:nvPicPr>
          <p:cNvPr id="2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949779"/>
            <a:ext cx="4732020" cy="694373"/>
          </a:xfrm>
          <a:prstGeom prst="rect">
            <a:avLst/>
          </a:prstGeom>
          <a:noFill/>
          <a:ln/>
        </p:spPr>
        <p:txBody>
          <a:bodyPr wrap="none" rtlCol="0" anchor="t"/>
          <a:lstStyle/>
          <a:p>
            <a:pPr indent="0" marL="0">
              <a:lnSpc>
                <a:spcPts val="5468"/>
              </a:lnSpc>
              <a:buNone/>
            </a:pPr>
            <a:r>
              <a:rPr lang="en-US" sz="4374" dirty="0">
                <a:solidFill>
                  <a:srgbClr val="EBCCBB"/>
                </a:solidFill>
                <a:latin typeface="Gelasio" pitchFamily="34" charset="0"/>
                <a:ea typeface="Gelasio" pitchFamily="34" charset="-122"/>
                <a:cs typeface="Gelasio" pitchFamily="34" charset="-120"/>
              </a:rPr>
              <a:t>Additional Services</a:t>
            </a:r>
            <a:endParaRPr lang="en-US" sz="4374" dirty="0"/>
          </a:p>
        </p:txBody>
      </p:sp>
      <p:sp>
        <p:nvSpPr>
          <p:cNvPr id="6" name="Shape 3"/>
          <p:cNvSpPr/>
          <p:nvPr/>
        </p:nvSpPr>
        <p:spPr>
          <a:xfrm>
            <a:off x="2037993" y="4977408"/>
            <a:ext cx="3370064" cy="2079903"/>
          </a:xfrm>
          <a:prstGeom prst="roundRect">
            <a:avLst>
              <a:gd name="adj" fmla="val 6410"/>
            </a:avLst>
          </a:prstGeom>
          <a:solidFill>
            <a:srgbClr val="393636"/>
          </a:solidFill>
          <a:ln/>
        </p:spPr>
      </p:sp>
      <p:sp>
        <p:nvSpPr>
          <p:cNvPr id="7" name="Text 4"/>
          <p:cNvSpPr/>
          <p:nvPr/>
        </p:nvSpPr>
        <p:spPr>
          <a:xfrm>
            <a:off x="2260163" y="5199578"/>
            <a:ext cx="2221944" cy="347186"/>
          </a:xfrm>
          <a:prstGeom prst="rect">
            <a:avLst/>
          </a:prstGeom>
          <a:noFill/>
          <a:ln/>
        </p:spPr>
        <p:txBody>
          <a:bodyPr wrap="non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Debit Card</a:t>
            </a:r>
            <a:endParaRPr lang="en-US" sz="2187" dirty="0"/>
          </a:p>
        </p:txBody>
      </p:sp>
      <p:sp>
        <p:nvSpPr>
          <p:cNvPr id="8" name="Text 5"/>
          <p:cNvSpPr/>
          <p:nvPr/>
        </p:nvSpPr>
        <p:spPr>
          <a:xfrm>
            <a:off x="2260163" y="5768935"/>
            <a:ext cx="2925723" cy="1066205"/>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Enjoy the convenience of a debit card for just Rs 10 per quarter.</a:t>
            </a:r>
            <a:endParaRPr lang="en-US" sz="1750" dirty="0"/>
          </a:p>
        </p:txBody>
      </p:sp>
      <p:sp>
        <p:nvSpPr>
          <p:cNvPr id="9" name="Shape 6"/>
          <p:cNvSpPr/>
          <p:nvPr/>
        </p:nvSpPr>
        <p:spPr>
          <a:xfrm>
            <a:off x="5630228" y="4977408"/>
            <a:ext cx="3370064" cy="2079903"/>
          </a:xfrm>
          <a:prstGeom prst="roundRect">
            <a:avLst>
              <a:gd name="adj" fmla="val 6410"/>
            </a:avLst>
          </a:prstGeom>
          <a:solidFill>
            <a:srgbClr val="393636"/>
          </a:solidFill>
          <a:ln/>
        </p:spPr>
      </p:sp>
      <p:sp>
        <p:nvSpPr>
          <p:cNvPr id="10" name="Text 7"/>
          <p:cNvSpPr/>
          <p:nvPr/>
        </p:nvSpPr>
        <p:spPr>
          <a:xfrm>
            <a:off x="5852398" y="5199578"/>
            <a:ext cx="2560320" cy="347186"/>
          </a:xfrm>
          <a:prstGeom prst="rect">
            <a:avLst/>
          </a:prstGeom>
          <a:noFill/>
          <a:ln/>
        </p:spPr>
        <p:txBody>
          <a:bodyPr wrap="non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Text Message Service</a:t>
            </a:r>
            <a:endParaRPr lang="en-US" sz="2187" dirty="0"/>
          </a:p>
        </p:txBody>
      </p:sp>
      <p:sp>
        <p:nvSpPr>
          <p:cNvPr id="11" name="Text 8"/>
          <p:cNvSpPr/>
          <p:nvPr/>
        </p:nvSpPr>
        <p:spPr>
          <a:xfrm>
            <a:off x="5852398" y="5768935"/>
            <a:ext cx="2925723" cy="1066205"/>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Stay updated with important account notifications for only Rs 5 per quarter.</a:t>
            </a:r>
            <a:endParaRPr lang="en-US" sz="1750" dirty="0"/>
          </a:p>
        </p:txBody>
      </p:sp>
      <p:sp>
        <p:nvSpPr>
          <p:cNvPr id="12" name="Shape 9"/>
          <p:cNvSpPr/>
          <p:nvPr/>
        </p:nvSpPr>
        <p:spPr>
          <a:xfrm>
            <a:off x="9222462" y="4977408"/>
            <a:ext cx="3370064" cy="2079903"/>
          </a:xfrm>
          <a:prstGeom prst="roundRect">
            <a:avLst>
              <a:gd name="adj" fmla="val 6410"/>
            </a:avLst>
          </a:prstGeom>
          <a:solidFill>
            <a:srgbClr val="393636"/>
          </a:solidFill>
          <a:ln/>
        </p:spPr>
      </p:sp>
      <p:sp>
        <p:nvSpPr>
          <p:cNvPr id="13" name="Text 10"/>
          <p:cNvSpPr/>
          <p:nvPr/>
        </p:nvSpPr>
        <p:spPr>
          <a:xfrm>
            <a:off x="9444633" y="5199578"/>
            <a:ext cx="2221944" cy="347186"/>
          </a:xfrm>
          <a:prstGeom prst="rect">
            <a:avLst/>
          </a:prstGeom>
          <a:noFill/>
          <a:ln/>
        </p:spPr>
        <p:txBody>
          <a:bodyPr wrap="none" rtlCol="0" anchor="t"/>
          <a:lstStyle/>
          <a:p>
            <a:pPr indent="0" marL="0">
              <a:lnSpc>
                <a:spcPts val="2734"/>
              </a:lnSpc>
              <a:buNone/>
            </a:pPr>
            <a:r>
              <a:rPr lang="en-US" sz="2187" dirty="0">
                <a:solidFill>
                  <a:srgbClr val="EBCCBB"/>
                </a:solidFill>
                <a:latin typeface="Gelasio" pitchFamily="34" charset="0"/>
                <a:ea typeface="Gelasio" pitchFamily="34" charset="-122"/>
                <a:cs typeface="Gelasio" pitchFamily="34" charset="-120"/>
              </a:rPr>
              <a:t>Net Banking</a:t>
            </a:r>
            <a:endParaRPr lang="en-US" sz="2187" dirty="0"/>
          </a:p>
        </p:txBody>
      </p:sp>
      <p:sp>
        <p:nvSpPr>
          <p:cNvPr id="14" name="Text 11"/>
          <p:cNvSpPr/>
          <p:nvPr/>
        </p:nvSpPr>
        <p:spPr>
          <a:xfrm>
            <a:off x="9444633" y="5768935"/>
            <a:ext cx="2925723" cy="1066205"/>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Access your account online anytime, anywhere, at no additional cost.</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464342">
              <a:alpha val="80000"/>
            </a:srgbClr>
          </a:solidFill>
          <a:ln/>
        </p:spPr>
      </p:sp>
      <p:sp>
        <p:nvSpPr>
          <p:cNvPr id="6" name="Text 3"/>
          <p:cNvSpPr/>
          <p:nvPr/>
        </p:nvSpPr>
        <p:spPr>
          <a:xfrm>
            <a:off x="2249091" y="800814"/>
            <a:ext cx="4805958" cy="1333024"/>
          </a:xfrm>
          <a:prstGeom prst="rect">
            <a:avLst/>
          </a:prstGeom>
          <a:noFill/>
          <a:ln/>
        </p:spPr>
        <p:txBody>
          <a:bodyPr wrap="square" rtlCol="0" anchor="t"/>
          <a:lstStyle/>
          <a:p>
            <a:pPr indent="0" marL="0">
              <a:lnSpc>
                <a:spcPts val="5249"/>
              </a:lnSpc>
              <a:buNone/>
            </a:pPr>
            <a:r>
              <a:rPr lang="en-US" sz="4199" dirty="0">
                <a:solidFill>
                  <a:srgbClr val="EBCCBB"/>
                </a:solidFill>
                <a:latin typeface="Gelasio" pitchFamily="34" charset="0"/>
                <a:ea typeface="Gelasio" pitchFamily="34" charset="-122"/>
                <a:cs typeface="Gelasio" pitchFamily="34" charset="-120"/>
              </a:rPr>
              <a:t>Administrative Rights</a:t>
            </a:r>
            <a:endParaRPr lang="en-US" sz="4199" dirty="0"/>
          </a:p>
        </p:txBody>
      </p:sp>
      <p:sp>
        <p:nvSpPr>
          <p:cNvPr id="7" name="Text 4"/>
          <p:cNvSpPr/>
          <p:nvPr/>
        </p:nvSpPr>
        <p:spPr>
          <a:xfrm>
            <a:off x="7582972" y="800814"/>
            <a:ext cx="4266128" cy="666512"/>
          </a:xfrm>
          <a:prstGeom prst="rect">
            <a:avLst/>
          </a:prstGeom>
          <a:noFill/>
          <a:ln/>
        </p:spPr>
        <p:txBody>
          <a:bodyPr wrap="none" rtlCol="0" anchor="t"/>
          <a:lstStyle/>
          <a:p>
            <a:pPr indent="0" marL="0">
              <a:lnSpc>
                <a:spcPts val="5249"/>
              </a:lnSpc>
              <a:buNone/>
            </a:pPr>
            <a:r>
              <a:rPr lang="en-US" sz="4199" dirty="0">
                <a:solidFill>
                  <a:srgbClr val="EBCCBB"/>
                </a:solidFill>
                <a:latin typeface="Gelasio" pitchFamily="34" charset="0"/>
                <a:ea typeface="Gelasio" pitchFamily="34" charset="-122"/>
                <a:cs typeface="Gelasio" pitchFamily="34" charset="-120"/>
              </a:rPr>
              <a:t>Customer Rights</a:t>
            </a:r>
            <a:endParaRPr lang="en-US" sz="4199" dirty="0"/>
          </a:p>
        </p:txBody>
      </p:sp>
      <p:pic>
        <p:nvPicPr>
          <p:cNvPr id="8" name="Image 1" descr="preencoded.png">    </p:cNvPr>
          <p:cNvPicPr>
            <a:picLocks noChangeAspect="1"/>
          </p:cNvPicPr>
          <p:nvPr/>
        </p:nvPicPr>
        <p:blipFill>
          <a:blip r:embed="rId2"/>
          <a:stretch>
            <a:fillRect/>
          </a:stretch>
        </p:blipFill>
        <p:spPr>
          <a:xfrm>
            <a:off x="2643545" y="2789753"/>
            <a:ext cx="3838813" cy="2559725"/>
          </a:xfrm>
          <a:prstGeom prst="rect">
            <a:avLst/>
          </a:prstGeom>
        </p:spPr>
      </p:pic>
      <p:sp>
        <p:nvSpPr>
          <p:cNvPr id="9" name="Text 5"/>
          <p:cNvSpPr/>
          <p:nvPr/>
        </p:nvSpPr>
        <p:spPr>
          <a:xfrm>
            <a:off x="2249091" y="5744170"/>
            <a:ext cx="4805958" cy="1705928"/>
          </a:xfrm>
          <a:prstGeom prst="rect">
            <a:avLst/>
          </a:prstGeom>
          <a:noFill/>
          <a:ln/>
        </p:spPr>
        <p:txBody>
          <a:bodyPr wrap="square" rtlCol="0" anchor="t"/>
          <a:lstStyle/>
          <a:p>
            <a:pPr indent="0" marL="0">
              <a:lnSpc>
                <a:spcPts val="3359"/>
              </a:lnSpc>
              <a:buNone/>
            </a:pPr>
            <a:r>
              <a:rPr lang="en-US" sz="2100" dirty="0">
                <a:solidFill>
                  <a:srgbClr val="FAA1A1"/>
                </a:solidFill>
                <a:latin typeface="Gelasio" pitchFamily="34" charset="0"/>
                <a:ea typeface="Gelasio" pitchFamily="34" charset="-122"/>
                <a:cs typeface="Gelasio" pitchFamily="34" charset="-120"/>
              </a:rPr>
              <a:t>Administrative rights in personal banking typically refer to the level of control and access a user has over their own bank account.</a:t>
            </a:r>
            <a:endParaRPr lang="en-US" sz="2100" dirty="0"/>
          </a:p>
        </p:txBody>
      </p:sp>
      <p:pic>
        <p:nvPicPr>
          <p:cNvPr id="10" name="Image 2" descr="preencoded.png">    </p:cNvPr>
          <p:cNvPicPr>
            <a:picLocks noChangeAspect="1"/>
          </p:cNvPicPr>
          <p:nvPr/>
        </p:nvPicPr>
        <p:blipFill>
          <a:blip r:embed="rId3"/>
          <a:stretch>
            <a:fillRect/>
          </a:stretch>
        </p:blipFill>
        <p:spPr>
          <a:xfrm>
            <a:off x="7977068" y="2789753"/>
            <a:ext cx="3839528" cy="2559725"/>
          </a:xfrm>
          <a:prstGeom prst="rect">
            <a:avLst/>
          </a:prstGeom>
        </p:spPr>
      </p:pic>
      <p:sp>
        <p:nvSpPr>
          <p:cNvPr id="11" name="Text 6"/>
          <p:cNvSpPr/>
          <p:nvPr/>
        </p:nvSpPr>
        <p:spPr>
          <a:xfrm>
            <a:off x="7582972" y="5744170"/>
            <a:ext cx="4805958" cy="1705928"/>
          </a:xfrm>
          <a:prstGeom prst="rect">
            <a:avLst/>
          </a:prstGeom>
          <a:noFill/>
          <a:ln/>
        </p:spPr>
        <p:txBody>
          <a:bodyPr wrap="square" rtlCol="0" anchor="t"/>
          <a:lstStyle/>
          <a:p>
            <a:pPr indent="0" marL="0">
              <a:lnSpc>
                <a:spcPts val="3359"/>
              </a:lnSpc>
              <a:buNone/>
            </a:pPr>
            <a:r>
              <a:rPr lang="en-US" sz="2100" dirty="0">
                <a:solidFill>
                  <a:srgbClr val="FAA1A1"/>
                </a:solidFill>
                <a:latin typeface="Gelasio" pitchFamily="34" charset="0"/>
                <a:ea typeface="Gelasio" pitchFamily="34" charset="-122"/>
                <a:cs typeface="Gelasio" pitchFamily="34" charset="-120"/>
              </a:rPr>
              <a:t>Customer rights in personal banking are essential to protect individuals and ensure fair and transparent interactions with financial institutions.</a:t>
            </a:r>
            <a:endParaRPr lang="en-US" sz="2100" dirty="0"/>
          </a:p>
        </p:txBody>
      </p:sp>
      <p:pic>
        <p:nvPicPr>
          <p:cNvPr id="1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0195"/>
          </a:xfrm>
          <a:prstGeom prst="rect">
            <a:avLst/>
          </a:prstGeom>
          <a:solidFill>
            <a:srgbClr val="464342"/>
          </a:solidFill>
          <a:ln/>
        </p:spPr>
      </p:sp>
      <p:pic>
        <p:nvPicPr>
          <p:cNvPr id="4" name="Image 0" descr="preencoded.png">    </p:cNvPr>
          <p:cNvPicPr>
            <a:picLocks noChangeAspect="1"/>
          </p:cNvPicPr>
          <p:nvPr/>
        </p:nvPicPr>
        <p:blipFill>
          <a:blip r:embed="rId1"/>
          <a:stretch>
            <a:fillRect/>
          </a:stretch>
        </p:blipFill>
        <p:spPr>
          <a:xfrm>
            <a:off x="0" y="0"/>
            <a:ext cx="3657600" cy="8230195"/>
          </a:xfrm>
          <a:prstGeom prst="rect">
            <a:avLst/>
          </a:prstGeom>
        </p:spPr>
      </p:pic>
      <p:sp>
        <p:nvSpPr>
          <p:cNvPr id="5" name="Text 2"/>
          <p:cNvSpPr/>
          <p:nvPr/>
        </p:nvSpPr>
        <p:spPr>
          <a:xfrm>
            <a:off x="4947047" y="485894"/>
            <a:ext cx="4297680" cy="552093"/>
          </a:xfrm>
          <a:prstGeom prst="rect">
            <a:avLst/>
          </a:prstGeom>
          <a:noFill/>
          <a:ln/>
        </p:spPr>
        <p:txBody>
          <a:bodyPr wrap="none" rtlCol="0" anchor="t"/>
          <a:lstStyle/>
          <a:p>
            <a:pPr indent="0" marL="0">
              <a:lnSpc>
                <a:spcPts val="4348"/>
              </a:lnSpc>
              <a:buNone/>
            </a:pPr>
            <a:r>
              <a:rPr lang="en-US" sz="3479" dirty="0">
                <a:solidFill>
                  <a:srgbClr val="EBCCBB"/>
                </a:solidFill>
                <a:latin typeface="Gelasio" pitchFamily="34" charset="0"/>
                <a:ea typeface="Gelasio" pitchFamily="34" charset="-122"/>
                <a:cs typeface="Gelasio" pitchFamily="34" charset="-120"/>
              </a:rPr>
              <a:t>Administrative Rights</a:t>
            </a:r>
            <a:endParaRPr lang="en-US" sz="3479" dirty="0"/>
          </a:p>
        </p:txBody>
      </p:sp>
      <p:sp>
        <p:nvSpPr>
          <p:cNvPr id="6" name="Shape 3"/>
          <p:cNvSpPr/>
          <p:nvPr/>
        </p:nvSpPr>
        <p:spPr>
          <a:xfrm>
            <a:off x="5194459" y="1303020"/>
            <a:ext cx="35243" cy="6441281"/>
          </a:xfrm>
          <a:prstGeom prst="rect">
            <a:avLst/>
          </a:prstGeom>
          <a:solidFill>
            <a:srgbClr val="393636"/>
          </a:solidFill>
          <a:ln/>
        </p:spPr>
      </p:sp>
      <p:sp>
        <p:nvSpPr>
          <p:cNvPr id="7" name="Shape 4"/>
          <p:cNvSpPr/>
          <p:nvPr/>
        </p:nvSpPr>
        <p:spPr>
          <a:xfrm>
            <a:off x="5410855" y="1622108"/>
            <a:ext cx="618411" cy="35243"/>
          </a:xfrm>
          <a:prstGeom prst="rect">
            <a:avLst/>
          </a:prstGeom>
          <a:solidFill>
            <a:srgbClr val="393636"/>
          </a:solidFill>
          <a:ln/>
        </p:spPr>
      </p:sp>
      <p:sp>
        <p:nvSpPr>
          <p:cNvPr id="8" name="Shape 5"/>
          <p:cNvSpPr/>
          <p:nvPr/>
        </p:nvSpPr>
        <p:spPr>
          <a:xfrm>
            <a:off x="5013305" y="1441013"/>
            <a:ext cx="397550" cy="397550"/>
          </a:xfrm>
          <a:prstGeom prst="roundRect">
            <a:avLst>
              <a:gd name="adj" fmla="val 26670"/>
            </a:avLst>
          </a:prstGeom>
          <a:solidFill>
            <a:srgbClr val="393636"/>
          </a:solidFill>
          <a:ln/>
        </p:spPr>
      </p:sp>
      <p:sp>
        <p:nvSpPr>
          <p:cNvPr id="9" name="Text 6"/>
          <p:cNvSpPr/>
          <p:nvPr/>
        </p:nvSpPr>
        <p:spPr>
          <a:xfrm>
            <a:off x="5154870" y="1474113"/>
            <a:ext cx="114300" cy="331232"/>
          </a:xfrm>
          <a:prstGeom prst="rect">
            <a:avLst/>
          </a:prstGeom>
          <a:noFill/>
          <a:ln/>
        </p:spPr>
        <p:txBody>
          <a:bodyPr wrap="none" rtlCol="0" anchor="t"/>
          <a:lstStyle/>
          <a:p>
            <a:pPr algn="ctr" indent="0" marL="0">
              <a:lnSpc>
                <a:spcPts val="2609"/>
              </a:lnSpc>
              <a:buNone/>
            </a:pPr>
            <a:r>
              <a:rPr lang="en-US" sz="2087" dirty="0">
                <a:solidFill>
                  <a:srgbClr val="EBCCBB"/>
                </a:solidFill>
                <a:latin typeface="Gelasio" pitchFamily="34" charset="0"/>
                <a:ea typeface="Gelasio" pitchFamily="34" charset="-122"/>
                <a:cs typeface="Gelasio" pitchFamily="34" charset="-120"/>
              </a:rPr>
              <a:t>1</a:t>
            </a:r>
            <a:endParaRPr lang="en-US" sz="2087" dirty="0"/>
          </a:p>
        </p:txBody>
      </p:sp>
      <p:sp>
        <p:nvSpPr>
          <p:cNvPr id="10" name="Text 7"/>
          <p:cNvSpPr/>
          <p:nvPr/>
        </p:nvSpPr>
        <p:spPr>
          <a:xfrm>
            <a:off x="6183987" y="1479709"/>
            <a:ext cx="2476500" cy="275987"/>
          </a:xfrm>
          <a:prstGeom prst="rect">
            <a:avLst/>
          </a:prstGeom>
          <a:noFill/>
          <a:ln/>
        </p:spPr>
        <p:txBody>
          <a:bodyPr wrap="none" rtlCol="0" anchor="t"/>
          <a:lstStyle/>
          <a:p>
            <a:pPr algn="l" indent="0" marL="0">
              <a:lnSpc>
                <a:spcPts val="2174"/>
              </a:lnSpc>
              <a:buNone/>
            </a:pPr>
            <a:r>
              <a:rPr lang="en-US" sz="1739" b="1" dirty="0">
                <a:solidFill>
                  <a:srgbClr val="EBCCBB"/>
                </a:solidFill>
                <a:latin typeface="Gelasio" pitchFamily="34" charset="0"/>
                <a:ea typeface="Gelasio" pitchFamily="34" charset="-122"/>
                <a:cs typeface="Gelasio" pitchFamily="34" charset="-120"/>
              </a:rPr>
              <a:t>Account Management</a:t>
            </a:r>
            <a:endParaRPr lang="en-US" sz="1739" dirty="0"/>
          </a:p>
        </p:txBody>
      </p:sp>
      <p:sp>
        <p:nvSpPr>
          <p:cNvPr id="11" name="Text 8"/>
          <p:cNvSpPr/>
          <p:nvPr/>
        </p:nvSpPr>
        <p:spPr>
          <a:xfrm>
            <a:off x="6466642" y="1954411"/>
            <a:ext cx="6874193" cy="565309"/>
          </a:xfrm>
          <a:prstGeom prst="rect">
            <a:avLst/>
          </a:prstGeom>
          <a:noFill/>
          <a:ln/>
        </p:spPr>
        <p:txBody>
          <a:bodyPr wrap="square" rtlCol="0" anchor="t"/>
          <a:lstStyle/>
          <a:p>
            <a:pPr algn="l" marL="342900" indent="-342900">
              <a:lnSpc>
                <a:spcPts val="2226"/>
              </a:lnSpc>
              <a:buSzPct val="100000"/>
              <a:buChar char="•"/>
            </a:pPr>
            <a:r>
              <a:rPr lang="en-US" sz="1391" b="1" dirty="0">
                <a:solidFill>
                  <a:srgbClr val="FAA1A1"/>
                </a:solidFill>
                <a:latin typeface="Gelasio" pitchFamily="34" charset="0"/>
                <a:ea typeface="Gelasio" pitchFamily="34" charset="-122"/>
                <a:cs typeface="Gelasio" pitchFamily="34" charset="-120"/>
              </a:rPr>
              <a:t>Account Settings:</a:t>
            </a:r>
            <a:pPr algn="l" indent="0" marL="0">
              <a:lnSpc>
                <a:spcPts val="2226"/>
              </a:lnSpc>
              <a:buNone/>
            </a:pPr>
            <a:r>
              <a:rPr lang="en-US" sz="1391" dirty="0">
                <a:solidFill>
                  <a:srgbClr val="C9C2C0"/>
                </a:solidFill>
                <a:latin typeface="Gelasio" pitchFamily="34" charset="0"/>
                <a:ea typeface="Gelasio" pitchFamily="34" charset="-122"/>
                <a:cs typeface="Gelasio" pitchFamily="34" charset="-120"/>
              </a:rPr>
              <a:t> Enables users to modify personal information, update contact details, and change account preferences.</a:t>
            </a:r>
            <a:endParaRPr lang="en-US" sz="1391" dirty="0"/>
          </a:p>
        </p:txBody>
      </p:sp>
      <p:sp>
        <p:nvSpPr>
          <p:cNvPr id="12" name="Text 9"/>
          <p:cNvSpPr/>
          <p:nvPr/>
        </p:nvSpPr>
        <p:spPr>
          <a:xfrm>
            <a:off x="6466642" y="2590324"/>
            <a:ext cx="6874193" cy="565309"/>
          </a:xfrm>
          <a:prstGeom prst="rect">
            <a:avLst/>
          </a:prstGeom>
          <a:noFill/>
          <a:ln/>
        </p:spPr>
        <p:txBody>
          <a:bodyPr wrap="square" rtlCol="0" anchor="t"/>
          <a:lstStyle/>
          <a:p>
            <a:pPr algn="l" marL="342900" indent="-342900">
              <a:lnSpc>
                <a:spcPts val="2226"/>
              </a:lnSpc>
              <a:buSzPct val="100000"/>
              <a:buChar char="•"/>
            </a:pPr>
            <a:r>
              <a:rPr lang="en-US" sz="1391" b="1" dirty="0">
                <a:solidFill>
                  <a:srgbClr val="FAA1A1"/>
                </a:solidFill>
                <a:latin typeface="Gelasio" pitchFamily="34" charset="0"/>
                <a:ea typeface="Gelasio" pitchFamily="34" charset="-122"/>
                <a:cs typeface="Gelasio" pitchFamily="34" charset="-120"/>
              </a:rPr>
              <a:t>Overdraft and Credit Limits</a:t>
            </a:r>
            <a:pPr algn="l" indent="0" marL="0">
              <a:lnSpc>
                <a:spcPts val="2226"/>
              </a:lnSpc>
              <a:buNone/>
            </a:pPr>
            <a:r>
              <a:rPr lang="en-US" sz="1391" b="1" dirty="0">
                <a:solidFill>
                  <a:srgbClr val="C9C2C0"/>
                </a:solidFill>
                <a:latin typeface="Gelasio" pitchFamily="34" charset="0"/>
                <a:ea typeface="Gelasio" pitchFamily="34" charset="-122"/>
                <a:cs typeface="Gelasio" pitchFamily="34" charset="-120"/>
              </a:rPr>
              <a:t>:</a:t>
            </a:r>
            <a:pPr algn="l" indent="0" marL="0">
              <a:lnSpc>
                <a:spcPts val="2226"/>
              </a:lnSpc>
              <a:buNone/>
            </a:pPr>
            <a:r>
              <a:rPr lang="en-US" sz="1391" dirty="0">
                <a:solidFill>
                  <a:srgbClr val="C9C2C0"/>
                </a:solidFill>
                <a:latin typeface="Gelasio" pitchFamily="34" charset="0"/>
                <a:ea typeface="Gelasio" pitchFamily="34" charset="-122"/>
                <a:cs typeface="Gelasio" pitchFamily="34" charset="-120"/>
              </a:rPr>
              <a:t> Provides the ability to request or manage overdraft limits or credit card limits.</a:t>
            </a:r>
            <a:endParaRPr lang="en-US" sz="1391" dirty="0"/>
          </a:p>
        </p:txBody>
      </p:sp>
      <p:sp>
        <p:nvSpPr>
          <p:cNvPr id="13" name="Shape 10"/>
          <p:cNvSpPr/>
          <p:nvPr/>
        </p:nvSpPr>
        <p:spPr>
          <a:xfrm>
            <a:off x="5410855" y="3828098"/>
            <a:ext cx="618411" cy="35243"/>
          </a:xfrm>
          <a:prstGeom prst="rect">
            <a:avLst/>
          </a:prstGeom>
          <a:solidFill>
            <a:srgbClr val="393636"/>
          </a:solidFill>
          <a:ln/>
        </p:spPr>
      </p:sp>
      <p:sp>
        <p:nvSpPr>
          <p:cNvPr id="14" name="Shape 11"/>
          <p:cNvSpPr/>
          <p:nvPr/>
        </p:nvSpPr>
        <p:spPr>
          <a:xfrm>
            <a:off x="5013305" y="3647003"/>
            <a:ext cx="397550" cy="397550"/>
          </a:xfrm>
          <a:prstGeom prst="roundRect">
            <a:avLst>
              <a:gd name="adj" fmla="val 26670"/>
            </a:avLst>
          </a:prstGeom>
          <a:solidFill>
            <a:srgbClr val="393636"/>
          </a:solidFill>
          <a:ln/>
        </p:spPr>
      </p:sp>
      <p:sp>
        <p:nvSpPr>
          <p:cNvPr id="15" name="Text 12"/>
          <p:cNvSpPr/>
          <p:nvPr/>
        </p:nvSpPr>
        <p:spPr>
          <a:xfrm>
            <a:off x="5135820" y="3680103"/>
            <a:ext cx="152400" cy="331232"/>
          </a:xfrm>
          <a:prstGeom prst="rect">
            <a:avLst/>
          </a:prstGeom>
          <a:noFill/>
          <a:ln/>
        </p:spPr>
        <p:txBody>
          <a:bodyPr wrap="none" rtlCol="0" anchor="t"/>
          <a:lstStyle/>
          <a:p>
            <a:pPr algn="ctr" indent="0" marL="0">
              <a:lnSpc>
                <a:spcPts val="2609"/>
              </a:lnSpc>
              <a:buNone/>
            </a:pPr>
            <a:r>
              <a:rPr lang="en-US" sz="2087" dirty="0">
                <a:solidFill>
                  <a:srgbClr val="EBCCBB"/>
                </a:solidFill>
                <a:latin typeface="Gelasio" pitchFamily="34" charset="0"/>
                <a:ea typeface="Gelasio" pitchFamily="34" charset="-122"/>
                <a:cs typeface="Gelasio" pitchFamily="34" charset="-120"/>
              </a:rPr>
              <a:t>2</a:t>
            </a:r>
            <a:endParaRPr lang="en-US" sz="2087" dirty="0"/>
          </a:p>
        </p:txBody>
      </p:sp>
      <p:sp>
        <p:nvSpPr>
          <p:cNvPr id="16" name="Text 13"/>
          <p:cNvSpPr/>
          <p:nvPr/>
        </p:nvSpPr>
        <p:spPr>
          <a:xfrm>
            <a:off x="6183987" y="3685699"/>
            <a:ext cx="1767007" cy="275987"/>
          </a:xfrm>
          <a:prstGeom prst="rect">
            <a:avLst/>
          </a:prstGeom>
          <a:noFill/>
          <a:ln/>
        </p:spPr>
        <p:txBody>
          <a:bodyPr wrap="none" rtlCol="0" anchor="t"/>
          <a:lstStyle/>
          <a:p>
            <a:pPr algn="l" indent="0" marL="0">
              <a:lnSpc>
                <a:spcPts val="2174"/>
              </a:lnSpc>
              <a:buNone/>
            </a:pPr>
            <a:r>
              <a:rPr lang="en-US" sz="1739" b="1" dirty="0">
                <a:solidFill>
                  <a:srgbClr val="EBCCBB"/>
                </a:solidFill>
                <a:latin typeface="Gelasio" pitchFamily="34" charset="0"/>
                <a:ea typeface="Gelasio" pitchFamily="34" charset="-122"/>
                <a:cs typeface="Gelasio" pitchFamily="34" charset="-120"/>
              </a:rPr>
              <a:t>Account Access</a:t>
            </a:r>
            <a:endParaRPr lang="en-US" sz="1739" dirty="0"/>
          </a:p>
        </p:txBody>
      </p:sp>
      <p:sp>
        <p:nvSpPr>
          <p:cNvPr id="17" name="Text 14"/>
          <p:cNvSpPr/>
          <p:nvPr/>
        </p:nvSpPr>
        <p:spPr>
          <a:xfrm>
            <a:off x="6466642" y="4160401"/>
            <a:ext cx="6874193" cy="565309"/>
          </a:xfrm>
          <a:prstGeom prst="rect">
            <a:avLst/>
          </a:prstGeom>
          <a:noFill/>
          <a:ln/>
        </p:spPr>
        <p:txBody>
          <a:bodyPr wrap="square" rtlCol="0" anchor="t"/>
          <a:lstStyle/>
          <a:p>
            <a:pPr algn="l" marL="342900" indent="-342900">
              <a:lnSpc>
                <a:spcPts val="2226"/>
              </a:lnSpc>
              <a:buSzPct val="100000"/>
              <a:buChar char="•"/>
            </a:pPr>
            <a:r>
              <a:rPr lang="en-US" sz="1391" b="1" dirty="0">
                <a:solidFill>
                  <a:srgbClr val="FAA1A1"/>
                </a:solidFill>
                <a:latin typeface="Gelasio" pitchFamily="34" charset="0"/>
                <a:ea typeface="Gelasio" pitchFamily="34" charset="-122"/>
                <a:cs typeface="Gelasio" pitchFamily="34" charset="-120"/>
              </a:rPr>
              <a:t>View Only Access:</a:t>
            </a:r>
            <a:pPr algn="l" indent="0" marL="0">
              <a:lnSpc>
                <a:spcPts val="2226"/>
              </a:lnSpc>
              <a:buNone/>
            </a:pPr>
            <a:r>
              <a:rPr lang="en-US" sz="1391" dirty="0">
                <a:solidFill>
                  <a:srgbClr val="C9C2C0"/>
                </a:solidFill>
                <a:latin typeface="Gelasio" pitchFamily="34" charset="0"/>
                <a:ea typeface="Gelasio" pitchFamily="34" charset="-122"/>
                <a:cs typeface="Gelasio" pitchFamily="34" charset="-120"/>
              </a:rPr>
              <a:t> Allows users to view their account balances, transactions, and statements.</a:t>
            </a:r>
            <a:endParaRPr lang="en-US" sz="1391" dirty="0"/>
          </a:p>
        </p:txBody>
      </p:sp>
      <p:sp>
        <p:nvSpPr>
          <p:cNvPr id="18" name="Text 15"/>
          <p:cNvSpPr/>
          <p:nvPr/>
        </p:nvSpPr>
        <p:spPr>
          <a:xfrm>
            <a:off x="6466642" y="4796314"/>
            <a:ext cx="6874193" cy="565309"/>
          </a:xfrm>
          <a:prstGeom prst="rect">
            <a:avLst/>
          </a:prstGeom>
          <a:noFill/>
          <a:ln/>
        </p:spPr>
        <p:txBody>
          <a:bodyPr wrap="square" rtlCol="0" anchor="t"/>
          <a:lstStyle/>
          <a:p>
            <a:pPr algn="l" marL="342900" indent="-342900">
              <a:lnSpc>
                <a:spcPts val="2226"/>
              </a:lnSpc>
              <a:buSzPct val="100000"/>
              <a:buChar char="•"/>
            </a:pPr>
            <a:r>
              <a:rPr lang="en-US" sz="1391" b="1" dirty="0">
                <a:solidFill>
                  <a:srgbClr val="FAA1A1"/>
                </a:solidFill>
                <a:latin typeface="Gelasio" pitchFamily="34" charset="0"/>
                <a:ea typeface="Gelasio" pitchFamily="34" charset="-122"/>
                <a:cs typeface="Gelasio" pitchFamily="34" charset="-120"/>
              </a:rPr>
              <a:t>Transaction Privileges:</a:t>
            </a:r>
            <a:pPr algn="l" indent="0" marL="0">
              <a:lnSpc>
                <a:spcPts val="2226"/>
              </a:lnSpc>
              <a:buNone/>
            </a:pPr>
            <a:r>
              <a:rPr lang="en-US" sz="1391" dirty="0">
                <a:solidFill>
                  <a:srgbClr val="C9C2C0"/>
                </a:solidFill>
                <a:latin typeface="Gelasio" pitchFamily="34" charset="0"/>
                <a:ea typeface="Gelasio" pitchFamily="34" charset="-122"/>
                <a:cs typeface="Gelasio" pitchFamily="34" charset="-120"/>
              </a:rPr>
              <a:t> Permits users to make transactions such as transfers between accounts, bill payments, and withdrawals</a:t>
            </a:r>
            <a:endParaRPr lang="en-US" sz="1391" dirty="0"/>
          </a:p>
        </p:txBody>
      </p:sp>
      <p:sp>
        <p:nvSpPr>
          <p:cNvPr id="19" name="Shape 16"/>
          <p:cNvSpPr/>
          <p:nvPr/>
        </p:nvSpPr>
        <p:spPr>
          <a:xfrm>
            <a:off x="5410855" y="6034088"/>
            <a:ext cx="618411" cy="35243"/>
          </a:xfrm>
          <a:prstGeom prst="rect">
            <a:avLst/>
          </a:prstGeom>
          <a:solidFill>
            <a:srgbClr val="393636"/>
          </a:solidFill>
          <a:ln/>
        </p:spPr>
      </p:sp>
      <p:sp>
        <p:nvSpPr>
          <p:cNvPr id="20" name="Shape 17"/>
          <p:cNvSpPr/>
          <p:nvPr/>
        </p:nvSpPr>
        <p:spPr>
          <a:xfrm>
            <a:off x="5013305" y="5852993"/>
            <a:ext cx="397550" cy="397550"/>
          </a:xfrm>
          <a:prstGeom prst="roundRect">
            <a:avLst>
              <a:gd name="adj" fmla="val 26670"/>
            </a:avLst>
          </a:prstGeom>
          <a:solidFill>
            <a:srgbClr val="393636"/>
          </a:solidFill>
          <a:ln/>
        </p:spPr>
      </p:sp>
      <p:sp>
        <p:nvSpPr>
          <p:cNvPr id="21" name="Text 18"/>
          <p:cNvSpPr/>
          <p:nvPr/>
        </p:nvSpPr>
        <p:spPr>
          <a:xfrm>
            <a:off x="5139630" y="5886093"/>
            <a:ext cx="144780" cy="331232"/>
          </a:xfrm>
          <a:prstGeom prst="rect">
            <a:avLst/>
          </a:prstGeom>
          <a:noFill/>
          <a:ln/>
        </p:spPr>
        <p:txBody>
          <a:bodyPr wrap="none" rtlCol="0" anchor="t"/>
          <a:lstStyle/>
          <a:p>
            <a:pPr algn="ctr" indent="0" marL="0">
              <a:lnSpc>
                <a:spcPts val="2609"/>
              </a:lnSpc>
              <a:buNone/>
            </a:pPr>
            <a:r>
              <a:rPr lang="en-US" sz="2087" dirty="0">
                <a:solidFill>
                  <a:srgbClr val="EBCCBB"/>
                </a:solidFill>
                <a:latin typeface="Gelasio" pitchFamily="34" charset="0"/>
                <a:ea typeface="Gelasio" pitchFamily="34" charset="-122"/>
                <a:cs typeface="Gelasio" pitchFamily="34" charset="-120"/>
              </a:rPr>
              <a:t>3</a:t>
            </a:r>
            <a:endParaRPr lang="en-US" sz="2087" dirty="0"/>
          </a:p>
        </p:txBody>
      </p:sp>
      <p:sp>
        <p:nvSpPr>
          <p:cNvPr id="22" name="Text 19"/>
          <p:cNvSpPr/>
          <p:nvPr/>
        </p:nvSpPr>
        <p:spPr>
          <a:xfrm>
            <a:off x="6183987" y="5891689"/>
            <a:ext cx="1927860" cy="275987"/>
          </a:xfrm>
          <a:prstGeom prst="rect">
            <a:avLst/>
          </a:prstGeom>
          <a:noFill/>
          <a:ln/>
        </p:spPr>
        <p:txBody>
          <a:bodyPr wrap="none" rtlCol="0" anchor="t"/>
          <a:lstStyle/>
          <a:p>
            <a:pPr algn="l" indent="0" marL="0">
              <a:lnSpc>
                <a:spcPts val="2174"/>
              </a:lnSpc>
              <a:buNone/>
            </a:pPr>
            <a:r>
              <a:rPr lang="en-US" sz="1739" b="1" dirty="0">
                <a:solidFill>
                  <a:srgbClr val="EBCCBB"/>
                </a:solidFill>
                <a:latin typeface="Gelasio" pitchFamily="34" charset="0"/>
                <a:ea typeface="Gelasio" pitchFamily="34" charset="-122"/>
                <a:cs typeface="Gelasio" pitchFamily="34" charset="-120"/>
              </a:rPr>
              <a:t>Security Settings</a:t>
            </a:r>
            <a:endParaRPr lang="en-US" sz="1739" dirty="0"/>
          </a:p>
        </p:txBody>
      </p:sp>
      <p:sp>
        <p:nvSpPr>
          <p:cNvPr id="23" name="Text 20"/>
          <p:cNvSpPr/>
          <p:nvPr/>
        </p:nvSpPr>
        <p:spPr>
          <a:xfrm>
            <a:off x="6466642" y="6366391"/>
            <a:ext cx="6874193" cy="565309"/>
          </a:xfrm>
          <a:prstGeom prst="rect">
            <a:avLst/>
          </a:prstGeom>
          <a:noFill/>
          <a:ln/>
        </p:spPr>
        <p:txBody>
          <a:bodyPr wrap="square" rtlCol="0" anchor="t"/>
          <a:lstStyle/>
          <a:p>
            <a:pPr algn="l" marL="342900" indent="-342900">
              <a:lnSpc>
                <a:spcPts val="2226"/>
              </a:lnSpc>
              <a:buSzPct val="100000"/>
              <a:buChar char="•"/>
            </a:pPr>
            <a:r>
              <a:rPr lang="en-US" sz="1391" b="1" dirty="0">
                <a:solidFill>
                  <a:srgbClr val="FAA1A1"/>
                </a:solidFill>
                <a:latin typeface="Gelasio" pitchFamily="34" charset="0"/>
                <a:ea typeface="Gelasio" pitchFamily="34" charset="-122"/>
                <a:cs typeface="Gelasio" pitchFamily="34" charset="-120"/>
              </a:rPr>
              <a:t>Password and PIN Management:</a:t>
            </a:r>
            <a:pPr algn="l" indent="0" marL="0">
              <a:lnSpc>
                <a:spcPts val="2226"/>
              </a:lnSpc>
              <a:buNone/>
            </a:pPr>
            <a:r>
              <a:rPr lang="en-US" sz="1391" dirty="0">
                <a:solidFill>
                  <a:srgbClr val="C9C2C0"/>
                </a:solidFill>
                <a:latin typeface="Gelasio" pitchFamily="34" charset="0"/>
                <a:ea typeface="Gelasio" pitchFamily="34" charset="-122"/>
                <a:cs typeface="Gelasio" pitchFamily="34" charset="-120"/>
              </a:rPr>
              <a:t> </a:t>
            </a:r>
            <a:pPr algn="l" indent="0" marL="0">
              <a:lnSpc>
                <a:spcPts val="2226"/>
              </a:lnSpc>
              <a:buNone/>
            </a:pPr>
            <a:r>
              <a:rPr lang="en-US" sz="1391" dirty="0">
                <a:solidFill>
                  <a:srgbClr val="C9C2C0"/>
                </a:solidFill>
                <a:latin typeface="Gelasio" pitchFamily="34" charset="0"/>
                <a:ea typeface="Gelasio" pitchFamily="34" charset="-122"/>
                <a:cs typeface="Gelasio" pitchFamily="34" charset="-120"/>
              </a:rPr>
              <a:t>Allows users to set and change passwords or Personal Identification Numbers (PINs) for account security.</a:t>
            </a:r>
            <a:endParaRPr lang="en-US" sz="1391" dirty="0"/>
          </a:p>
        </p:txBody>
      </p:sp>
      <p:sp>
        <p:nvSpPr>
          <p:cNvPr id="24" name="Text 21"/>
          <p:cNvSpPr/>
          <p:nvPr/>
        </p:nvSpPr>
        <p:spPr>
          <a:xfrm>
            <a:off x="6466642" y="7002304"/>
            <a:ext cx="6874193" cy="565309"/>
          </a:xfrm>
          <a:prstGeom prst="rect">
            <a:avLst/>
          </a:prstGeom>
          <a:noFill/>
          <a:ln/>
        </p:spPr>
        <p:txBody>
          <a:bodyPr wrap="square" rtlCol="0" anchor="t"/>
          <a:lstStyle/>
          <a:p>
            <a:pPr algn="l" marL="342900" indent="-342900">
              <a:lnSpc>
                <a:spcPts val="2226"/>
              </a:lnSpc>
              <a:buSzPct val="100000"/>
              <a:buChar char="•"/>
            </a:pPr>
            <a:r>
              <a:rPr lang="en-US" sz="1391" b="1" dirty="0">
                <a:solidFill>
                  <a:srgbClr val="FAA1A1"/>
                </a:solidFill>
                <a:latin typeface="Gelasio" pitchFamily="34" charset="0"/>
                <a:ea typeface="Gelasio" pitchFamily="34" charset="-122"/>
                <a:cs typeface="Gelasio" pitchFamily="34" charset="-120"/>
              </a:rPr>
              <a:t>Multi-Factor Authentication:</a:t>
            </a:r>
            <a:pPr algn="l" indent="0" marL="0">
              <a:lnSpc>
                <a:spcPts val="2226"/>
              </a:lnSpc>
              <a:buNone/>
            </a:pPr>
            <a:r>
              <a:rPr lang="en-US" sz="1391" dirty="0">
                <a:solidFill>
                  <a:srgbClr val="C9C2C0"/>
                </a:solidFill>
                <a:latin typeface="Gelasio" pitchFamily="34" charset="0"/>
                <a:ea typeface="Gelasio" pitchFamily="34" charset="-122"/>
                <a:cs typeface="Gelasio" pitchFamily="34" charset="-120"/>
              </a:rPr>
              <a:t> Permits users to enable or disable additional layers of security, such as two-factor authentication.</a:t>
            </a:r>
            <a:endParaRPr lang="en-US" sz="1391" dirty="0"/>
          </a:p>
        </p:txBody>
      </p:sp>
      <p:pic>
        <p:nvPicPr>
          <p:cNvPr id="2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799886" y="1089541"/>
            <a:ext cx="3658076" cy="571619"/>
          </a:xfrm>
          <a:prstGeom prst="rect">
            <a:avLst/>
          </a:prstGeom>
          <a:noFill/>
          <a:ln/>
        </p:spPr>
        <p:txBody>
          <a:bodyPr wrap="none" rtlCol="0" anchor="t"/>
          <a:lstStyle/>
          <a:p>
            <a:pPr indent="0" marL="0">
              <a:lnSpc>
                <a:spcPts val="4501"/>
              </a:lnSpc>
              <a:buNone/>
            </a:pPr>
            <a:r>
              <a:rPr lang="en-US" sz="3601" dirty="0">
                <a:solidFill>
                  <a:srgbClr val="EBCCBB"/>
                </a:solidFill>
                <a:latin typeface="Gelasio" pitchFamily="34" charset="0"/>
                <a:ea typeface="Gelasio" pitchFamily="34" charset="-122"/>
                <a:cs typeface="Gelasio" pitchFamily="34" charset="-120"/>
              </a:rPr>
              <a:t>Customer Rights</a:t>
            </a:r>
            <a:endParaRPr lang="en-US" sz="3601" dirty="0"/>
          </a:p>
        </p:txBody>
      </p:sp>
      <p:sp>
        <p:nvSpPr>
          <p:cNvPr id="6" name="Shape 3"/>
          <p:cNvSpPr/>
          <p:nvPr/>
        </p:nvSpPr>
        <p:spPr>
          <a:xfrm>
            <a:off x="5055989" y="1935480"/>
            <a:ext cx="36552" cy="5204579"/>
          </a:xfrm>
          <a:prstGeom prst="rect">
            <a:avLst/>
          </a:prstGeom>
          <a:solidFill>
            <a:srgbClr val="393636"/>
          </a:solidFill>
          <a:ln/>
        </p:spPr>
      </p:sp>
      <p:sp>
        <p:nvSpPr>
          <p:cNvPr id="7" name="Shape 4"/>
          <p:cNvSpPr/>
          <p:nvPr/>
        </p:nvSpPr>
        <p:spPr>
          <a:xfrm>
            <a:off x="5279946" y="2265819"/>
            <a:ext cx="640080" cy="36552"/>
          </a:xfrm>
          <a:prstGeom prst="rect">
            <a:avLst/>
          </a:prstGeom>
          <a:solidFill>
            <a:srgbClr val="393636"/>
          </a:solidFill>
          <a:ln/>
        </p:spPr>
      </p:sp>
      <p:sp>
        <p:nvSpPr>
          <p:cNvPr id="8" name="Shape 5"/>
          <p:cNvSpPr/>
          <p:nvPr/>
        </p:nvSpPr>
        <p:spPr>
          <a:xfrm>
            <a:off x="4868466" y="2078355"/>
            <a:ext cx="411480" cy="411480"/>
          </a:xfrm>
          <a:prstGeom prst="roundRect">
            <a:avLst>
              <a:gd name="adj" fmla="val 26671"/>
            </a:avLst>
          </a:prstGeom>
          <a:solidFill>
            <a:srgbClr val="393636"/>
          </a:solidFill>
          <a:ln/>
        </p:spPr>
      </p:sp>
      <p:sp>
        <p:nvSpPr>
          <p:cNvPr id="9" name="Text 6"/>
          <p:cNvSpPr/>
          <p:nvPr/>
        </p:nvSpPr>
        <p:spPr>
          <a:xfrm>
            <a:off x="5017056" y="2112645"/>
            <a:ext cx="114300" cy="342900"/>
          </a:xfrm>
          <a:prstGeom prst="rect">
            <a:avLst/>
          </a:prstGeom>
          <a:noFill/>
          <a:ln/>
        </p:spPr>
        <p:txBody>
          <a:bodyPr wrap="none" rtlCol="0" anchor="t"/>
          <a:lstStyle/>
          <a:p>
            <a:pPr algn="ctr" indent="0" marL="0">
              <a:lnSpc>
                <a:spcPts val="2700"/>
              </a:lnSpc>
              <a:buNone/>
            </a:pPr>
            <a:r>
              <a:rPr lang="en-US" sz="2160" dirty="0">
                <a:solidFill>
                  <a:srgbClr val="EBCCBB"/>
                </a:solidFill>
                <a:latin typeface="Gelasio" pitchFamily="34" charset="0"/>
                <a:ea typeface="Gelasio" pitchFamily="34" charset="-122"/>
                <a:cs typeface="Gelasio" pitchFamily="34" charset="-120"/>
              </a:rPr>
              <a:t>1</a:t>
            </a:r>
            <a:endParaRPr lang="en-US" sz="2160" dirty="0"/>
          </a:p>
        </p:txBody>
      </p:sp>
      <p:sp>
        <p:nvSpPr>
          <p:cNvPr id="10" name="Text 7"/>
          <p:cNvSpPr/>
          <p:nvPr/>
        </p:nvSpPr>
        <p:spPr>
          <a:xfrm>
            <a:off x="6080165" y="2118360"/>
            <a:ext cx="3322320" cy="285750"/>
          </a:xfrm>
          <a:prstGeom prst="rect">
            <a:avLst/>
          </a:prstGeom>
          <a:noFill/>
          <a:ln/>
        </p:spPr>
        <p:txBody>
          <a:bodyPr wrap="none" rtlCol="0" anchor="t"/>
          <a:lstStyle/>
          <a:p>
            <a:pPr algn="l" indent="0" marL="0">
              <a:lnSpc>
                <a:spcPts val="2250"/>
              </a:lnSpc>
              <a:buNone/>
            </a:pPr>
            <a:r>
              <a:rPr lang="en-US" sz="1800" b="1" dirty="0">
                <a:solidFill>
                  <a:srgbClr val="EBCCBB"/>
                </a:solidFill>
                <a:latin typeface="Gelasio" pitchFamily="34" charset="0"/>
                <a:ea typeface="Gelasio" pitchFamily="34" charset="-122"/>
                <a:cs typeface="Gelasio" pitchFamily="34" charset="-120"/>
              </a:rPr>
              <a:t>Privacy and Data Protection</a:t>
            </a:r>
            <a:endParaRPr lang="en-US" sz="1800" dirty="0"/>
          </a:p>
        </p:txBody>
      </p:sp>
      <p:sp>
        <p:nvSpPr>
          <p:cNvPr id="11" name="Text 8"/>
          <p:cNvSpPr/>
          <p:nvPr/>
        </p:nvSpPr>
        <p:spPr>
          <a:xfrm>
            <a:off x="6372701" y="2609850"/>
            <a:ext cx="7115294" cy="292537"/>
          </a:xfrm>
          <a:prstGeom prst="rect">
            <a:avLst/>
          </a:prstGeom>
          <a:noFill/>
          <a:ln/>
        </p:spPr>
        <p:txBody>
          <a:bodyPr wrap="none" rtlCol="0" anchor="t"/>
          <a:lstStyle/>
          <a:p>
            <a:pPr algn="l" marL="342900" indent="-342900">
              <a:lnSpc>
                <a:spcPts val="2304"/>
              </a:lnSpc>
              <a:buSzPct val="100000"/>
              <a:buChar char="•"/>
            </a:pPr>
            <a:r>
              <a:rPr lang="en-US" sz="1440" dirty="0">
                <a:solidFill>
                  <a:srgbClr val="C9C2C0"/>
                </a:solidFill>
                <a:latin typeface="Gelasio" pitchFamily="34" charset="0"/>
                <a:ea typeface="Gelasio" pitchFamily="34" charset="-122"/>
                <a:cs typeface="Gelasio" pitchFamily="34" charset="-120"/>
              </a:rPr>
              <a:t>The right to have personal and financial information kept confidential and secure.</a:t>
            </a:r>
            <a:endParaRPr lang="en-US" sz="1440" dirty="0"/>
          </a:p>
        </p:txBody>
      </p:sp>
      <p:sp>
        <p:nvSpPr>
          <p:cNvPr id="12" name="Text 9"/>
          <p:cNvSpPr/>
          <p:nvPr/>
        </p:nvSpPr>
        <p:spPr>
          <a:xfrm>
            <a:off x="6372701" y="2975491"/>
            <a:ext cx="7115294" cy="292537"/>
          </a:xfrm>
          <a:prstGeom prst="rect">
            <a:avLst/>
          </a:prstGeom>
          <a:noFill/>
          <a:ln/>
        </p:spPr>
        <p:txBody>
          <a:bodyPr wrap="none" rtlCol="0" anchor="t"/>
          <a:lstStyle/>
          <a:p>
            <a:pPr algn="l" marL="342900" indent="-342900">
              <a:lnSpc>
                <a:spcPts val="2304"/>
              </a:lnSpc>
              <a:buSzPct val="100000"/>
              <a:buChar char="•"/>
            </a:pPr>
            <a:r>
              <a:rPr lang="en-US" sz="1440" dirty="0">
                <a:solidFill>
                  <a:srgbClr val="C9C2C0"/>
                </a:solidFill>
                <a:latin typeface="Gelasio" pitchFamily="34" charset="0"/>
                <a:ea typeface="Gelasio" pitchFamily="34" charset="-122"/>
                <a:cs typeface="Gelasio" pitchFamily="34" charset="-120"/>
              </a:rPr>
              <a:t>The right to be informed about how the bank collects, uses, and shares customer data.</a:t>
            </a:r>
            <a:endParaRPr lang="en-US" sz="1440" dirty="0"/>
          </a:p>
        </p:txBody>
      </p:sp>
      <p:sp>
        <p:nvSpPr>
          <p:cNvPr id="13" name="Shape 10"/>
          <p:cNvSpPr/>
          <p:nvPr/>
        </p:nvSpPr>
        <p:spPr>
          <a:xfrm>
            <a:off x="5279946" y="3964126"/>
            <a:ext cx="640080" cy="36552"/>
          </a:xfrm>
          <a:prstGeom prst="rect">
            <a:avLst/>
          </a:prstGeom>
          <a:solidFill>
            <a:srgbClr val="393636"/>
          </a:solidFill>
          <a:ln/>
        </p:spPr>
      </p:sp>
      <p:sp>
        <p:nvSpPr>
          <p:cNvPr id="14" name="Shape 11"/>
          <p:cNvSpPr/>
          <p:nvPr/>
        </p:nvSpPr>
        <p:spPr>
          <a:xfrm>
            <a:off x="4868466" y="3776663"/>
            <a:ext cx="411480" cy="411480"/>
          </a:xfrm>
          <a:prstGeom prst="roundRect">
            <a:avLst>
              <a:gd name="adj" fmla="val 26671"/>
            </a:avLst>
          </a:prstGeom>
          <a:solidFill>
            <a:srgbClr val="393636"/>
          </a:solidFill>
          <a:ln/>
        </p:spPr>
      </p:sp>
      <p:sp>
        <p:nvSpPr>
          <p:cNvPr id="15" name="Text 12"/>
          <p:cNvSpPr/>
          <p:nvPr/>
        </p:nvSpPr>
        <p:spPr>
          <a:xfrm>
            <a:off x="4998006" y="3810953"/>
            <a:ext cx="152400" cy="342900"/>
          </a:xfrm>
          <a:prstGeom prst="rect">
            <a:avLst/>
          </a:prstGeom>
          <a:noFill/>
          <a:ln/>
        </p:spPr>
        <p:txBody>
          <a:bodyPr wrap="none" rtlCol="0" anchor="t"/>
          <a:lstStyle/>
          <a:p>
            <a:pPr algn="ctr" indent="0" marL="0">
              <a:lnSpc>
                <a:spcPts val="2700"/>
              </a:lnSpc>
              <a:buNone/>
            </a:pPr>
            <a:r>
              <a:rPr lang="en-US" sz="2160" dirty="0">
                <a:solidFill>
                  <a:srgbClr val="EBCCBB"/>
                </a:solidFill>
                <a:latin typeface="Gelasio" pitchFamily="34" charset="0"/>
                <a:ea typeface="Gelasio" pitchFamily="34" charset="-122"/>
                <a:cs typeface="Gelasio" pitchFamily="34" charset="-120"/>
              </a:rPr>
              <a:t>2</a:t>
            </a:r>
            <a:endParaRPr lang="en-US" sz="2160" dirty="0"/>
          </a:p>
        </p:txBody>
      </p:sp>
      <p:sp>
        <p:nvSpPr>
          <p:cNvPr id="16" name="Text 13"/>
          <p:cNvSpPr/>
          <p:nvPr/>
        </p:nvSpPr>
        <p:spPr>
          <a:xfrm>
            <a:off x="6080165" y="3816668"/>
            <a:ext cx="3627120" cy="285750"/>
          </a:xfrm>
          <a:prstGeom prst="rect">
            <a:avLst/>
          </a:prstGeom>
          <a:noFill/>
          <a:ln/>
        </p:spPr>
        <p:txBody>
          <a:bodyPr wrap="none" rtlCol="0" anchor="t"/>
          <a:lstStyle/>
          <a:p>
            <a:pPr algn="l" indent="0" marL="0">
              <a:lnSpc>
                <a:spcPts val="2250"/>
              </a:lnSpc>
              <a:buNone/>
            </a:pPr>
            <a:r>
              <a:rPr lang="en-US" sz="1800" b="1" dirty="0">
                <a:solidFill>
                  <a:srgbClr val="EBCCBB"/>
                </a:solidFill>
                <a:latin typeface="Gelasio" pitchFamily="34" charset="0"/>
                <a:ea typeface="Gelasio" pitchFamily="34" charset="-122"/>
                <a:cs typeface="Gelasio" pitchFamily="34" charset="-120"/>
              </a:rPr>
              <a:t>Access to Account Information</a:t>
            </a:r>
            <a:endParaRPr lang="en-US" sz="1800" dirty="0"/>
          </a:p>
        </p:txBody>
      </p:sp>
      <p:sp>
        <p:nvSpPr>
          <p:cNvPr id="17" name="Text 14"/>
          <p:cNvSpPr/>
          <p:nvPr/>
        </p:nvSpPr>
        <p:spPr>
          <a:xfrm>
            <a:off x="6372701" y="4308158"/>
            <a:ext cx="7115294" cy="292537"/>
          </a:xfrm>
          <a:prstGeom prst="rect">
            <a:avLst/>
          </a:prstGeom>
          <a:noFill/>
          <a:ln/>
        </p:spPr>
        <p:txBody>
          <a:bodyPr wrap="none" rtlCol="0" anchor="t"/>
          <a:lstStyle/>
          <a:p>
            <a:pPr algn="l" marL="342900" indent="-342900">
              <a:lnSpc>
                <a:spcPts val="2304"/>
              </a:lnSpc>
              <a:buSzPct val="100000"/>
              <a:buChar char="•"/>
            </a:pPr>
            <a:r>
              <a:rPr lang="en-US" sz="1440" dirty="0">
                <a:solidFill>
                  <a:srgbClr val="C9C2C0"/>
                </a:solidFill>
                <a:latin typeface="Gelasio" pitchFamily="34" charset="0"/>
                <a:ea typeface="Gelasio" pitchFamily="34" charset="-122"/>
                <a:cs typeface="Gelasio" pitchFamily="34" charset="-120"/>
              </a:rPr>
              <a:t>The right to access accurate and up-to-date information about one's own accounts.</a:t>
            </a:r>
            <a:endParaRPr lang="en-US" sz="1440" dirty="0"/>
          </a:p>
        </p:txBody>
      </p:sp>
      <p:sp>
        <p:nvSpPr>
          <p:cNvPr id="18" name="Text 15"/>
          <p:cNvSpPr/>
          <p:nvPr/>
        </p:nvSpPr>
        <p:spPr>
          <a:xfrm>
            <a:off x="6372701" y="4673798"/>
            <a:ext cx="7115294" cy="292537"/>
          </a:xfrm>
          <a:prstGeom prst="rect">
            <a:avLst/>
          </a:prstGeom>
          <a:noFill/>
          <a:ln/>
        </p:spPr>
        <p:txBody>
          <a:bodyPr wrap="none" rtlCol="0" anchor="t"/>
          <a:lstStyle/>
          <a:p>
            <a:pPr algn="l" marL="342900" indent="-342900">
              <a:lnSpc>
                <a:spcPts val="2304"/>
              </a:lnSpc>
              <a:buSzPct val="100000"/>
              <a:buChar char="•"/>
            </a:pPr>
            <a:r>
              <a:rPr lang="en-US" sz="1440" dirty="0">
                <a:solidFill>
                  <a:srgbClr val="C9C2C0"/>
                </a:solidFill>
                <a:latin typeface="Gelasio" pitchFamily="34" charset="0"/>
                <a:ea typeface="Gelasio" pitchFamily="34" charset="-122"/>
                <a:cs typeface="Gelasio" pitchFamily="34" charset="-120"/>
              </a:rPr>
              <a:t>The right to receive regular statements and transaction records.</a:t>
            </a:r>
            <a:endParaRPr lang="en-US" sz="1440" dirty="0"/>
          </a:p>
        </p:txBody>
      </p:sp>
      <p:sp>
        <p:nvSpPr>
          <p:cNvPr id="19" name="Shape 16"/>
          <p:cNvSpPr/>
          <p:nvPr/>
        </p:nvSpPr>
        <p:spPr>
          <a:xfrm>
            <a:off x="5279946" y="5662434"/>
            <a:ext cx="640080" cy="36552"/>
          </a:xfrm>
          <a:prstGeom prst="rect">
            <a:avLst/>
          </a:prstGeom>
          <a:solidFill>
            <a:srgbClr val="393636"/>
          </a:solidFill>
          <a:ln/>
        </p:spPr>
      </p:sp>
      <p:sp>
        <p:nvSpPr>
          <p:cNvPr id="20" name="Shape 17"/>
          <p:cNvSpPr/>
          <p:nvPr/>
        </p:nvSpPr>
        <p:spPr>
          <a:xfrm>
            <a:off x="4868466" y="5474970"/>
            <a:ext cx="411480" cy="411480"/>
          </a:xfrm>
          <a:prstGeom prst="roundRect">
            <a:avLst>
              <a:gd name="adj" fmla="val 26671"/>
            </a:avLst>
          </a:prstGeom>
          <a:solidFill>
            <a:srgbClr val="393636"/>
          </a:solidFill>
          <a:ln/>
        </p:spPr>
      </p:sp>
      <p:sp>
        <p:nvSpPr>
          <p:cNvPr id="21" name="Text 18"/>
          <p:cNvSpPr/>
          <p:nvPr/>
        </p:nvSpPr>
        <p:spPr>
          <a:xfrm>
            <a:off x="4998006" y="5509260"/>
            <a:ext cx="152400" cy="342900"/>
          </a:xfrm>
          <a:prstGeom prst="rect">
            <a:avLst/>
          </a:prstGeom>
          <a:noFill/>
          <a:ln/>
        </p:spPr>
        <p:txBody>
          <a:bodyPr wrap="none" rtlCol="0" anchor="t"/>
          <a:lstStyle/>
          <a:p>
            <a:pPr algn="ctr" indent="0" marL="0">
              <a:lnSpc>
                <a:spcPts val="2700"/>
              </a:lnSpc>
              <a:buNone/>
            </a:pPr>
            <a:r>
              <a:rPr lang="en-US" sz="2160" dirty="0">
                <a:solidFill>
                  <a:srgbClr val="EBCCBB"/>
                </a:solidFill>
                <a:latin typeface="Gelasio" pitchFamily="34" charset="0"/>
                <a:ea typeface="Gelasio" pitchFamily="34" charset="-122"/>
                <a:cs typeface="Gelasio" pitchFamily="34" charset="-120"/>
              </a:rPr>
              <a:t>3</a:t>
            </a:r>
            <a:endParaRPr lang="en-US" sz="2160" dirty="0"/>
          </a:p>
        </p:txBody>
      </p:sp>
      <p:sp>
        <p:nvSpPr>
          <p:cNvPr id="22" name="Text 19"/>
          <p:cNvSpPr/>
          <p:nvPr/>
        </p:nvSpPr>
        <p:spPr>
          <a:xfrm>
            <a:off x="6080165" y="5514975"/>
            <a:ext cx="2819400" cy="285750"/>
          </a:xfrm>
          <a:prstGeom prst="rect">
            <a:avLst/>
          </a:prstGeom>
          <a:noFill/>
          <a:ln/>
        </p:spPr>
        <p:txBody>
          <a:bodyPr wrap="none" rtlCol="0" anchor="t"/>
          <a:lstStyle/>
          <a:p>
            <a:pPr algn="l" indent="0" marL="0">
              <a:lnSpc>
                <a:spcPts val="2250"/>
              </a:lnSpc>
              <a:buNone/>
            </a:pPr>
            <a:r>
              <a:rPr lang="en-US" sz="1800" b="1" dirty="0">
                <a:solidFill>
                  <a:srgbClr val="EBCCBB"/>
                </a:solidFill>
                <a:latin typeface="Gelasio" pitchFamily="34" charset="0"/>
                <a:ea typeface="Gelasio" pitchFamily="34" charset="-122"/>
                <a:cs typeface="Gelasio" pitchFamily="34" charset="-120"/>
              </a:rPr>
              <a:t>Financial Transparency</a:t>
            </a:r>
            <a:endParaRPr lang="en-US" sz="1800" dirty="0"/>
          </a:p>
        </p:txBody>
      </p:sp>
      <p:sp>
        <p:nvSpPr>
          <p:cNvPr id="23" name="Text 20"/>
          <p:cNvSpPr/>
          <p:nvPr/>
        </p:nvSpPr>
        <p:spPr>
          <a:xfrm>
            <a:off x="6372701" y="6006465"/>
            <a:ext cx="7115294" cy="585073"/>
          </a:xfrm>
          <a:prstGeom prst="rect">
            <a:avLst/>
          </a:prstGeom>
          <a:noFill/>
          <a:ln/>
        </p:spPr>
        <p:txBody>
          <a:bodyPr wrap="square" rtlCol="0" anchor="t"/>
          <a:lstStyle/>
          <a:p>
            <a:pPr algn="l" marL="342900" indent="-342900">
              <a:lnSpc>
                <a:spcPts val="2304"/>
              </a:lnSpc>
              <a:buSzPct val="100000"/>
              <a:buChar char="•"/>
            </a:pPr>
            <a:r>
              <a:rPr lang="en-US" sz="1440" dirty="0">
                <a:solidFill>
                  <a:srgbClr val="C9C2C0"/>
                </a:solidFill>
                <a:latin typeface="Gelasio" pitchFamily="34" charset="0"/>
                <a:ea typeface="Gelasio" pitchFamily="34" charset="-122"/>
                <a:cs typeface="Gelasio" pitchFamily="34" charset="-120"/>
              </a:rPr>
              <a:t>The right to clear and transparent information about fees, interest rates, and other charges associated with banking products and services.</a:t>
            </a:r>
            <a:endParaRPr lang="en-US" sz="1440" dirty="0"/>
          </a:p>
        </p:txBody>
      </p:sp>
      <p:sp>
        <p:nvSpPr>
          <p:cNvPr id="24" name="Text 21"/>
          <p:cNvSpPr/>
          <p:nvPr/>
        </p:nvSpPr>
        <p:spPr>
          <a:xfrm>
            <a:off x="6372701" y="6664643"/>
            <a:ext cx="7115294" cy="292537"/>
          </a:xfrm>
          <a:prstGeom prst="rect">
            <a:avLst/>
          </a:prstGeom>
          <a:noFill/>
          <a:ln/>
        </p:spPr>
        <p:txBody>
          <a:bodyPr wrap="none" rtlCol="0" anchor="t"/>
          <a:lstStyle/>
          <a:p>
            <a:pPr algn="l" marL="342900" indent="-342900">
              <a:lnSpc>
                <a:spcPts val="2304"/>
              </a:lnSpc>
              <a:buSzPct val="100000"/>
              <a:buChar char="•"/>
            </a:pPr>
            <a:r>
              <a:rPr lang="en-US" sz="1440" dirty="0">
                <a:solidFill>
                  <a:srgbClr val="C9C2C0"/>
                </a:solidFill>
                <a:latin typeface="Gelasio" pitchFamily="34" charset="0"/>
                <a:ea typeface="Gelasio" pitchFamily="34" charset="-122"/>
                <a:cs typeface="Gelasio" pitchFamily="34" charset="-120"/>
              </a:rPr>
              <a:t>The right to receive information in a language and format that is easy to understand.</a:t>
            </a:r>
            <a:endParaRPr lang="en-US" sz="1440" dirty="0"/>
          </a:p>
        </p:txBody>
      </p:sp>
      <p:pic>
        <p:nvPicPr>
          <p:cNvPr id="2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2023-12-04T18:35:44Z</dcterms:created>
  <dcterms:modified xsi:type="dcterms:W3CDTF">2023-12-04T18:35:44Z</dcterms:modified>
</cp:coreProperties>
</file>